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103245"/>
              <a:satOff val="-16002"/>
              <a:lumOff val="283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435100" y="3454400"/>
            <a:ext cx="21526500" cy="3568700"/>
          </a:xfrm>
          <a:prstGeom prst="rect">
            <a:avLst/>
          </a:prstGeom>
        </p:spPr>
        <p:txBody>
          <a:bodyPr anchor="b"/>
          <a:lstStyle/>
          <a:p>
            <a:pPr/>
            <a:r>
              <a:t>Title Text</a:t>
            </a:r>
          </a:p>
        </p:txBody>
      </p:sp>
      <p:sp>
        <p:nvSpPr>
          <p:cNvPr id="12" name="Body Level One…"/>
          <p:cNvSpPr txBox="1"/>
          <p:nvPr>
            <p:ph type="body" sz="quarter" idx="1"/>
          </p:nvPr>
        </p:nvSpPr>
        <p:spPr>
          <a:xfrm>
            <a:off x="1435100" y="7264400"/>
            <a:ext cx="21526500" cy="12319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78900"/>
            <a:ext cx="19621500" cy="585112"/>
          </a:xfrm>
          <a:prstGeom prst="rect">
            <a:avLst/>
          </a:prstGeom>
        </p:spPr>
        <p:txBody>
          <a:bodyPr anchor="t">
            <a:spAutoFit/>
          </a:bodyPr>
          <a:lstStyle>
            <a:lvl1pPr marL="0" indent="0" algn="ctr">
              <a:lnSpc>
                <a:spcPct val="110000"/>
              </a:lnSpc>
              <a:spcBef>
                <a:spcPts val="0"/>
              </a:spcBef>
              <a:buSzTx/>
              <a:buNone/>
              <a:defRPr b="1" i="1" sz="3200">
                <a:solidFill>
                  <a:srgbClr val="FFFFFF"/>
                </a:solidFill>
                <a:latin typeface="+mn-lt"/>
                <a:ea typeface="+mn-ea"/>
                <a:cs typeface="+mn-cs"/>
                <a:sym typeface="Helvetica Neue"/>
              </a:defRPr>
            </a:lvl1pPr>
          </a:lstStyle>
          <a:p>
            <a:pPr/>
            <a:r>
              <a:t>–Johnny Appleseed</a:t>
            </a:r>
          </a:p>
        </p:txBody>
      </p:sp>
      <p:sp>
        <p:nvSpPr>
          <p:cNvPr id="94" name="“Type a quote here.”"/>
          <p:cNvSpPr txBox="1"/>
          <p:nvPr>
            <p:ph type="body" sz="quarter" idx="22"/>
          </p:nvPr>
        </p:nvSpPr>
        <p:spPr>
          <a:xfrm>
            <a:off x="2387600" y="6070600"/>
            <a:ext cx="19621500" cy="863600"/>
          </a:xfrm>
          <a:prstGeom prst="rect">
            <a:avLst/>
          </a:prstGeom>
        </p:spPr>
        <p:txBody>
          <a:bodyPr>
            <a:spAutoFit/>
          </a:bodyPr>
          <a:lstStyle>
            <a:lvl1pPr marL="0" indent="0" algn="ctr">
              <a:lnSpc>
                <a:spcPct val="110000"/>
              </a:lnSpc>
              <a:spcBef>
                <a:spcPts val="0"/>
              </a:spcBef>
              <a:buSzTx/>
              <a:buNone/>
              <a:defRPr b="1" sz="50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63500" y="-1270000"/>
            <a:ext cx="24510997" cy="16349175"/>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141703583_2880x1921.jpeg"/>
          <p:cNvSpPr/>
          <p:nvPr>
            <p:ph type="pic" idx="21"/>
          </p:nvPr>
        </p:nvSpPr>
        <p:spPr>
          <a:xfrm>
            <a:off x="4597400" y="177800"/>
            <a:ext cx="15180471" cy="10125584"/>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1435100" y="9677400"/>
            <a:ext cx="21526500" cy="1524000"/>
          </a:xfrm>
          <a:prstGeom prst="rect">
            <a:avLst/>
          </a:prstGeom>
        </p:spPr>
        <p:txBody>
          <a:bodyPr anchor="b"/>
          <a:lstStyle/>
          <a:p>
            <a:pPr/>
            <a:r>
              <a:t>Title Text</a:t>
            </a:r>
          </a:p>
        </p:txBody>
      </p:sp>
      <p:sp>
        <p:nvSpPr>
          <p:cNvPr id="22" name="Body Level One…"/>
          <p:cNvSpPr txBox="1"/>
          <p:nvPr>
            <p:ph type="body" sz="quarter" idx="1"/>
          </p:nvPr>
        </p:nvSpPr>
        <p:spPr>
          <a:xfrm>
            <a:off x="1435100" y="11430000"/>
            <a:ext cx="21526500" cy="12827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55253" y="13004800"/>
            <a:ext cx="453238" cy="461366"/>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422400" y="4940300"/>
            <a:ext cx="21526500" cy="3822700"/>
          </a:xfrm>
          <a:prstGeom prst="rect">
            <a:avLst/>
          </a:prstGeom>
        </p:spPr>
        <p:txBody>
          <a:bodyPr/>
          <a:lstStyle/>
          <a:p>
            <a:pPr/>
            <a:r>
              <a:t>Title Text</a:t>
            </a:r>
          </a:p>
        </p:txBody>
      </p:sp>
      <p:sp>
        <p:nvSpPr>
          <p:cNvPr id="31" name="Slide Number"/>
          <p:cNvSpPr txBox="1"/>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13398500" y="596900"/>
            <a:ext cx="13030200" cy="12166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Title Text"/>
          <p:cNvSpPr txBox="1"/>
          <p:nvPr>
            <p:ph type="title"/>
          </p:nvPr>
        </p:nvSpPr>
        <p:spPr>
          <a:xfrm>
            <a:off x="1435100" y="584200"/>
            <a:ext cx="10769600" cy="6464300"/>
          </a:xfrm>
          <a:prstGeom prst="rect">
            <a:avLst/>
          </a:prstGeom>
        </p:spPr>
        <p:txBody>
          <a:bodyPr anchor="b"/>
          <a:lstStyle>
            <a:lvl1pPr>
              <a:defRPr sz="7200"/>
            </a:lvl1pPr>
          </a:lstStyle>
          <a:p>
            <a:pPr/>
            <a:r>
              <a:t>Title Text</a:t>
            </a:r>
          </a:p>
        </p:txBody>
      </p:sp>
      <p:sp>
        <p:nvSpPr>
          <p:cNvPr id="40" name="Body Level One…"/>
          <p:cNvSpPr txBox="1"/>
          <p:nvPr>
            <p:ph type="body" sz="quarter" idx="1"/>
          </p:nvPr>
        </p:nvSpPr>
        <p:spPr>
          <a:xfrm>
            <a:off x="1435100" y="7378700"/>
            <a:ext cx="10769600" cy="53594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1435100" y="3898900"/>
            <a:ext cx="21526500" cy="80518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13322300" y="2184400"/>
            <a:ext cx="11519605" cy="10756121"/>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Title Text"/>
          <p:cNvSpPr txBox="1"/>
          <p:nvPr>
            <p:ph type="title"/>
          </p:nvPr>
        </p:nvSpPr>
        <p:spPr>
          <a:xfrm>
            <a:off x="1435100" y="1003300"/>
            <a:ext cx="21526500" cy="2209800"/>
          </a:xfrm>
          <a:prstGeom prst="rect">
            <a:avLst/>
          </a:prstGeom>
        </p:spPr>
        <p:txBody>
          <a:bodyPr/>
          <a:lstStyle/>
          <a:p>
            <a:pPr/>
            <a:r>
              <a:t>Title Text</a:t>
            </a:r>
          </a:p>
        </p:txBody>
      </p:sp>
      <p:sp>
        <p:nvSpPr>
          <p:cNvPr id="67" name="Body Level One…"/>
          <p:cNvSpPr txBox="1"/>
          <p:nvPr>
            <p:ph type="body" sz="half" idx="1"/>
          </p:nvPr>
        </p:nvSpPr>
        <p:spPr>
          <a:xfrm>
            <a:off x="1422400" y="3302000"/>
            <a:ext cx="10109200" cy="9398000"/>
          </a:xfrm>
          <a:prstGeom prst="rect">
            <a:avLst/>
          </a:prstGeom>
        </p:spPr>
        <p:txBody>
          <a:bodyPr/>
          <a:lstStyle>
            <a:lvl1pPr marL="457200" indent="-457200">
              <a:spcBef>
                <a:spcPts val="4500"/>
              </a:spcBef>
              <a:defRPr sz="3800"/>
            </a:lvl1pPr>
            <a:lvl2pPr marL="914400" indent="-457200">
              <a:spcBef>
                <a:spcPts val="4500"/>
              </a:spcBef>
              <a:defRPr sz="3800"/>
            </a:lvl2pPr>
            <a:lvl3pPr marL="1371600" indent="-457200">
              <a:spcBef>
                <a:spcPts val="4500"/>
              </a:spcBef>
              <a:defRPr sz="3800"/>
            </a:lvl3pPr>
            <a:lvl4pPr marL="1828800" indent="-457200">
              <a:spcBef>
                <a:spcPts val="4500"/>
              </a:spcBef>
              <a:defRPr sz="3800"/>
            </a:lvl4pPr>
            <a:lvl5pPr marL="2286000" indent="-4572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13868400" y="6375400"/>
            <a:ext cx="9194800" cy="6570182"/>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Image"/>
          <p:cNvSpPr/>
          <p:nvPr>
            <p:ph type="pic" sz="half" idx="22"/>
          </p:nvPr>
        </p:nvSpPr>
        <p:spPr>
          <a:xfrm>
            <a:off x="13550900" y="-419100"/>
            <a:ext cx="9512300" cy="95123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Image"/>
          <p:cNvSpPr/>
          <p:nvPr>
            <p:ph type="pic" idx="23"/>
          </p:nvPr>
        </p:nvSpPr>
        <p:spPr>
          <a:xfrm>
            <a:off x="1346200" y="596900"/>
            <a:ext cx="13030200" cy="12166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435100" y="1574800"/>
            <a:ext cx="21526500" cy="1056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435100" y="330200"/>
            <a:ext cx="21526500" cy="356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55253" y="13047167"/>
            <a:ext cx="453238" cy="461366"/>
          </a:xfrm>
          <a:prstGeom prst="rect">
            <a:avLst/>
          </a:prstGeom>
          <a:ln w="12700">
            <a:miter lim="400000"/>
          </a:ln>
        </p:spPr>
        <p:txBody>
          <a:bodyPr wrap="none" lIns="50800" tIns="50800" rIns="50800" bIns="50800" anchor="ctr">
            <a:spAutoFit/>
          </a:bodyPr>
          <a:lstStyle>
            <a:lvl1pPr>
              <a:defRPr sz="24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5461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10922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6383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21844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7305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32766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38227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43688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49149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10.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ec2-46-137-228-84.ap-southeast-1.compute.amazonaws.com:8080/" TargetMode="External"/><Relationship Id="rId3" Type="http://schemas.openxmlformats.org/officeDocument/2006/relationships/hyperlink" Target="https://github.com/eshu99/credit_card_fraud_detection" TargetMode="External"/><Relationship Id="rId4" Type="http://schemas.openxmlformats.org/officeDocument/2006/relationships/image" Target="../media/image1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12.jpeg"/><Relationship Id="rId5" Type="http://schemas.openxmlformats.org/officeDocument/2006/relationships/image" Target="../media/image29.png"/><Relationship Id="rId6" Type="http://schemas.openxmlformats.org/officeDocument/2006/relationships/image" Target="../media/image3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hyperlink" Target="https://www.kaggle.com/mlg-ulb/creditcardfraud/download"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CREDIT CARD FRAUD DETECTION"/>
          <p:cNvSpPr txBox="1"/>
          <p:nvPr>
            <p:ph type="ctrTitle"/>
          </p:nvPr>
        </p:nvSpPr>
        <p:spPr>
          <a:xfrm>
            <a:off x="-93658" y="-90266"/>
            <a:ext cx="25091299" cy="7042276"/>
          </a:xfrm>
          <a:prstGeom prst="rect">
            <a:avLst/>
          </a:prstGeom>
          <a:solidFill>
            <a:srgbClr val="525252"/>
          </a:solidFill>
          <a:effectLst>
            <a:outerShdw sx="100000" sy="100000" kx="0" ky="0" algn="b" rotWithShape="0" blurRad="1270000" dist="635000" dir="5400000">
              <a:srgbClr val="000000"/>
            </a:outerShdw>
            <a:reflection blurRad="0" stA="0" stPos="0" endA="0" endPos="40000" dist="0" dir="5400000" fadeDir="5400000" sx="100000" sy="-100000" kx="0" ky="0" algn="bl" rotWithShape="0"/>
          </a:effectLst>
        </p:spPr>
        <p:txBody>
          <a:bodyPr/>
          <a:lstStyle>
            <a:lvl1pPr>
              <a:defRPr>
                <a:solidFill>
                  <a:srgbClr val="000000"/>
                </a:solidFill>
              </a:defRPr>
            </a:lvl1pPr>
          </a:lstStyle>
          <a:p>
            <a:pPr/>
            <a:r>
              <a:t>CREDIT CARD FRAUD DETECTION</a:t>
            </a:r>
          </a:p>
        </p:txBody>
      </p:sp>
      <p:sp>
        <p:nvSpPr>
          <p:cNvPr id="120" name="Using Machine Learning (Random forest classifier &amp; XGboost)"/>
          <p:cNvSpPr txBox="1"/>
          <p:nvPr/>
        </p:nvSpPr>
        <p:spPr>
          <a:xfrm>
            <a:off x="1975672" y="7784689"/>
            <a:ext cx="20804852" cy="2310277"/>
          </a:xfrm>
          <a:prstGeom prst="rect">
            <a:avLst/>
          </a:prstGeom>
          <a:blipFill>
            <a:blip r:embed="rId2"/>
          </a:blipFill>
          <a:ln w="12700">
            <a:miter lim="400000"/>
          </a:ln>
          <a:effectLst>
            <a:outerShdw sx="100000" sy="100000" kx="0" ky="0" algn="b" rotWithShape="0" blurRad="1270000" dist="635000" dir="5400000">
              <a:srgbClr val="000000"/>
            </a:outerShdw>
            <a:reflection blurRad="0" stA="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b="1" sz="7200">
                <a:solidFill>
                  <a:srgbClr val="FFFFFF"/>
                </a:solidFill>
                <a:latin typeface="+mn-lt"/>
                <a:ea typeface="+mn-ea"/>
                <a:cs typeface="+mn-cs"/>
                <a:sym typeface="Helvetica Neue"/>
              </a:defRPr>
            </a:lvl1pPr>
          </a:lstStyle>
          <a:p>
            <a:pPr/>
            <a:r>
              <a:t>Using Machine Learning (Random forest classifier &amp; XGboost)</a:t>
            </a:r>
          </a:p>
        </p:txBody>
      </p:sp>
      <p:sp>
        <p:nvSpPr>
          <p:cNvPr id="121" name="TEAM- CODEBUSTERS…"/>
          <p:cNvSpPr txBox="1"/>
          <p:nvPr/>
        </p:nvSpPr>
        <p:spPr>
          <a:xfrm>
            <a:off x="282638" y="11134594"/>
            <a:ext cx="6454543" cy="2243480"/>
          </a:xfrm>
          <a:prstGeom prst="rect">
            <a:avLst/>
          </a:prstGeom>
          <a:ln w="12700">
            <a:solidFill>
              <a:srgbClr val="EEEEEE"/>
            </a:solidFill>
            <a:miter lim="400000"/>
          </a:ln>
          <a:effectLst>
            <a:outerShdw sx="100000" sy="100000" kx="0" ky="0" algn="b" rotWithShape="0" blurRad="1270000" dist="635000" dir="5400000">
              <a:srgbClr val="000000"/>
            </a:outerShdw>
          </a:effectLst>
          <a:extLst>
            <a:ext uri="{C572A759-6A51-4108-AA02-DFA0A04FC94B}">
              <ma14:wrappingTextBoxFlag xmlns:ma14="http://schemas.microsoft.com/office/mac/drawingml/2011/main" val="1"/>
            </a:ext>
          </a:extLst>
        </p:spPr>
        <p:txBody>
          <a:bodyPr lIns="50800" tIns="50800" rIns="50800" bIns="50800" anchor="ctr">
            <a:spAutoFit/>
          </a:bodyPr>
          <a:lstStyle/>
          <a:p>
            <a:pPr>
              <a:defRPr sz="4200">
                <a:solidFill>
                  <a:srgbClr val="FFFFFF"/>
                </a:solidFill>
                <a:effectLst>
                  <a:outerShdw sx="100000" sy="100000" kx="0" ky="0" algn="b" rotWithShape="0" blurRad="38100" dist="12700" dir="5400000">
                    <a:srgbClr val="000000">
                      <a:alpha val="80000"/>
                    </a:srgbClr>
                  </a:outerShdw>
                </a:effectLst>
              </a:defRPr>
            </a:pPr>
            <a:r>
              <a:t>TEAM- </a:t>
            </a:r>
            <a:r>
              <a:rPr>
                <a:solidFill>
                  <a:srgbClr val="FF9300"/>
                </a:solidFill>
              </a:rPr>
              <a:t>CODEBUSTERS</a:t>
            </a:r>
            <a:endParaRPr>
              <a:solidFill>
                <a:srgbClr val="FF9300"/>
              </a:solidFill>
            </a:endParaRPr>
          </a:p>
          <a:p>
            <a:pPr>
              <a:defRPr sz="4200">
                <a:solidFill>
                  <a:srgbClr val="FFFFFF"/>
                </a:solidFill>
                <a:effectLst>
                  <a:outerShdw sx="100000" sy="100000" kx="0" ky="0" algn="b" rotWithShape="0" blurRad="38100" dist="12700" dir="5400000">
                    <a:srgbClr val="000000">
                      <a:alpha val="80000"/>
                    </a:srgbClr>
                  </a:outerShdw>
                </a:effectLst>
              </a:defRPr>
            </a:pPr>
            <a:r>
              <a:t>THEME- </a:t>
            </a:r>
            <a:r>
              <a:rPr>
                <a:solidFill>
                  <a:srgbClr val="FF9300"/>
                </a:solidFill>
              </a:rPr>
              <a:t>CYBERSECURITY</a:t>
            </a:r>
            <a:endParaRPr sz="1200"/>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 step-wise briefing of the FraudDetectorTool"/>
          <p:cNvSpPr txBox="1"/>
          <p:nvPr>
            <p:ph type="title"/>
          </p:nvPr>
        </p:nvSpPr>
        <p:spPr>
          <a:xfrm>
            <a:off x="8783061" y="973372"/>
            <a:ext cx="14729290" cy="1972395"/>
          </a:xfrm>
          <a:prstGeom prst="rect">
            <a:avLst/>
          </a:prstGeom>
          <a:gradFill>
            <a:gsLst>
              <a:gs pos="0">
                <a:schemeClr val="accent4">
                  <a:hueOff val="-903206"/>
                  <a:satOff val="-17119"/>
                  <a:lumOff val="-2084"/>
                </a:schemeClr>
              </a:gs>
              <a:gs pos="100000">
                <a:schemeClr val="accent4"/>
              </a:gs>
            </a:gsLst>
            <a:path>
              <a:fillToRect l="50000" t="-894" r="50000" b="100894"/>
            </a:path>
          </a:gradFill>
          <a:effectLst>
            <a:outerShdw sx="100000" sy="100000" kx="0" ky="0" algn="b" rotWithShape="0" blurRad="1193800" dist="635000" dir="5400000">
              <a:srgbClr val="000000"/>
            </a:outerShdw>
            <a:reflection blurRad="0" stA="100000" stPos="0" endA="0" endPos="40000" dist="0" dir="5400000" fadeDir="5400000" sx="100000" sy="-100000" kx="0" ky="0" algn="bl" rotWithShape="0"/>
          </a:effectLst>
        </p:spPr>
        <p:txBody>
          <a:bodyPr/>
          <a:lstStyle>
            <a:lvl1pPr>
              <a:defRPr b="0" sz="4200">
                <a:solidFill>
                  <a:srgbClr val="000000"/>
                </a:solidFill>
                <a:effectLst>
                  <a:outerShdw sx="100000" sy="100000" kx="0" ky="0" algn="b" rotWithShape="0" blurRad="38100" dist="12700" dir="5400000">
                    <a:srgbClr val="000000">
                      <a:alpha val="80000"/>
                    </a:srgbClr>
                  </a:outerShdw>
                </a:effectLst>
                <a:latin typeface="Graphik Semibold"/>
                <a:ea typeface="Graphik Semibold"/>
                <a:cs typeface="Graphik Semibold"/>
                <a:sym typeface="Graphik Semibold"/>
              </a:defRPr>
            </a:lvl1pPr>
          </a:lstStyle>
          <a:p>
            <a:pPr/>
            <a:r>
              <a:t>A step-wise briefing of the FraudDetectorTool</a:t>
            </a:r>
            <a:endParaRPr sz="1200"/>
          </a:p>
        </p:txBody>
      </p:sp>
      <p:pic>
        <p:nvPicPr>
          <p:cNvPr id="181" name="tool ml.jpg" descr="tool ml.jpg"/>
          <p:cNvPicPr>
            <a:picLocks noChangeAspect="1"/>
          </p:cNvPicPr>
          <p:nvPr/>
        </p:nvPicPr>
        <p:blipFill>
          <a:blip r:embed="rId2">
            <a:extLst/>
          </a:blip>
          <a:stretch>
            <a:fillRect/>
          </a:stretch>
        </p:blipFill>
        <p:spPr>
          <a:xfrm>
            <a:off x="1476016" y="218288"/>
            <a:ext cx="7288508" cy="3482564"/>
          </a:xfrm>
          <a:prstGeom prst="rect">
            <a:avLst/>
          </a:prstGeom>
          <a:ln w="12700">
            <a:miter lim="400000"/>
          </a:ln>
        </p:spPr>
      </p:pic>
      <p:sp>
        <p:nvSpPr>
          <p:cNvPr id="182" name="STEP 1 -"/>
          <p:cNvSpPr txBox="1"/>
          <p:nvPr/>
        </p:nvSpPr>
        <p:spPr>
          <a:xfrm>
            <a:off x="1335932" y="5036272"/>
            <a:ext cx="2268704" cy="733828"/>
          </a:xfrm>
          <a:prstGeom prst="rect">
            <a:avLst/>
          </a:prstGeom>
          <a:blipFill>
            <a:blip r:embed="rId3"/>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000000"/>
                </a:solidFill>
                <a:effectLst>
                  <a:outerShdw sx="100000" sy="100000" kx="0" ky="0" algn="b" rotWithShape="0" blurRad="38100" dist="12700" dir="5400000">
                    <a:srgbClr val="000000">
                      <a:alpha val="80000"/>
                    </a:srgbClr>
                  </a:outerShdw>
                </a:effectLst>
              </a:defRPr>
            </a:lvl1pPr>
          </a:lstStyle>
          <a:p>
            <a:pPr/>
            <a:r>
              <a:t>STEP 1 -</a:t>
            </a:r>
          </a:p>
        </p:txBody>
      </p:sp>
      <p:sp>
        <p:nvSpPr>
          <p:cNvPr id="183" name="STEP 2 -"/>
          <p:cNvSpPr txBox="1"/>
          <p:nvPr/>
        </p:nvSpPr>
        <p:spPr>
          <a:xfrm>
            <a:off x="1335932" y="7105521"/>
            <a:ext cx="2268704" cy="733829"/>
          </a:xfrm>
          <a:prstGeom prst="rect">
            <a:avLst/>
          </a:prstGeom>
          <a:blipFill>
            <a:blip r:embed="rId4"/>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000000"/>
                </a:solidFill>
                <a:effectLst>
                  <a:outerShdw sx="100000" sy="100000" kx="0" ky="0" algn="b" rotWithShape="0" blurRad="38100" dist="12700" dir="5400000">
                    <a:srgbClr val="000000">
                      <a:alpha val="80000"/>
                    </a:srgbClr>
                  </a:outerShdw>
                </a:effectLst>
              </a:defRPr>
            </a:lvl1pPr>
          </a:lstStyle>
          <a:p>
            <a:pPr/>
            <a:r>
              <a:t>STEP 2 -</a:t>
            </a:r>
          </a:p>
        </p:txBody>
      </p:sp>
      <p:sp>
        <p:nvSpPr>
          <p:cNvPr id="184" name="STEP 3 -"/>
          <p:cNvSpPr txBox="1"/>
          <p:nvPr/>
        </p:nvSpPr>
        <p:spPr>
          <a:xfrm>
            <a:off x="1335932" y="11244019"/>
            <a:ext cx="2268704" cy="733828"/>
          </a:xfrm>
          <a:prstGeom prst="rect">
            <a:avLst/>
          </a:prstGeom>
          <a:blipFill>
            <a:blip r:embed="rId5"/>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000000"/>
                </a:solidFill>
                <a:effectLst>
                  <a:outerShdw sx="100000" sy="100000" kx="0" ky="0" algn="b" rotWithShape="0" blurRad="38100" dist="12700" dir="5400000">
                    <a:srgbClr val="000000">
                      <a:alpha val="80000"/>
                    </a:srgbClr>
                  </a:outerShdw>
                </a:effectLst>
              </a:defRPr>
            </a:lvl1pPr>
          </a:lstStyle>
          <a:p>
            <a:pPr/>
            <a:r>
              <a:t>STEP 3 -</a:t>
            </a:r>
          </a:p>
        </p:txBody>
      </p:sp>
      <p:sp>
        <p:nvSpPr>
          <p:cNvPr id="185" name="User will have to upload the details of the transaction, which he/she wants to check."/>
          <p:cNvSpPr txBox="1"/>
          <p:nvPr/>
        </p:nvSpPr>
        <p:spPr>
          <a:xfrm>
            <a:off x="4079352" y="4980818"/>
            <a:ext cx="20557610" cy="28651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sz="4000">
                <a:latin typeface="Graphik Semibold"/>
                <a:ea typeface="Graphik Semibold"/>
                <a:cs typeface="Graphik Semibold"/>
                <a:sym typeface="Graphik Semibold"/>
              </a:defRPr>
            </a:pPr>
            <a:r>
              <a:t>User will have to </a:t>
            </a:r>
            <a:r>
              <a:rPr>
                <a:solidFill>
                  <a:srgbClr val="FF7E79"/>
                </a:solidFill>
              </a:rPr>
              <a:t>upload the details of the transaction</a:t>
            </a:r>
            <a:r>
              <a:t>, which he/she wants to check.</a:t>
            </a:r>
            <a:br/>
          </a:p>
        </p:txBody>
      </p:sp>
      <p:sp>
        <p:nvSpPr>
          <p:cNvPr id="186" name="As soon as user clicks the PREDICT button,…"/>
          <p:cNvSpPr txBox="1"/>
          <p:nvPr/>
        </p:nvSpPr>
        <p:spPr>
          <a:xfrm>
            <a:off x="4065584" y="6877358"/>
            <a:ext cx="19831654" cy="39833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spcBef>
                <a:spcPts val="5900"/>
              </a:spcBef>
              <a:defRPr sz="3500">
                <a:latin typeface="Graphik Semibold"/>
                <a:ea typeface="Graphik Semibold"/>
                <a:cs typeface="Graphik Semibold"/>
                <a:sym typeface="Graphik Semibold"/>
              </a:defRPr>
            </a:pPr>
            <a:r>
              <a:t>As soon as user clicks the PREDICT button,</a:t>
            </a:r>
          </a:p>
          <a:p>
            <a:pPr lvl="3" marL="2113169" indent="-474869" algn="l">
              <a:spcBef>
                <a:spcPts val="5900"/>
              </a:spcBef>
              <a:buSzPct val="75000"/>
              <a:buChar char="•"/>
              <a:defRPr sz="3500">
                <a:latin typeface="Graphik Semibold"/>
                <a:ea typeface="Graphik Semibold"/>
                <a:cs typeface="Graphik Semibold"/>
                <a:sym typeface="Graphik Semibold"/>
              </a:defRPr>
            </a:pPr>
            <a:r>
              <a:t>What happens in background is, it will </a:t>
            </a:r>
            <a:r>
              <a:rPr>
                <a:solidFill>
                  <a:srgbClr val="FF7E79"/>
                </a:solidFill>
              </a:rPr>
              <a:t>redirect to the trained model</a:t>
            </a:r>
            <a:r>
              <a:t> that we have.</a:t>
            </a:r>
          </a:p>
          <a:p>
            <a:pPr lvl="3" marL="2113169" indent="-474869" algn="l">
              <a:spcBef>
                <a:spcPts val="5900"/>
              </a:spcBef>
              <a:buSzPct val="75000"/>
              <a:buChar char="•"/>
              <a:defRPr sz="3500">
                <a:latin typeface="Graphik Semibold"/>
                <a:ea typeface="Graphik Semibold"/>
                <a:cs typeface="Graphik Semibold"/>
                <a:sym typeface="Graphik Semibold"/>
              </a:defRPr>
            </a:pPr>
            <a:r>
              <a:t>Input entered by the user, will be converted into </a:t>
            </a:r>
            <a:r>
              <a:rPr>
                <a:solidFill>
                  <a:srgbClr val="FF7E79"/>
                </a:solidFill>
              </a:rPr>
              <a:t>desired form and fed to the ML model.</a:t>
            </a:r>
          </a:p>
        </p:txBody>
      </p:sp>
      <p:sp>
        <p:nvSpPr>
          <p:cNvPr id="187" name="Now, on the screen USER will get the result as if the transaction was Fraudulent or not."/>
          <p:cNvSpPr txBox="1"/>
          <p:nvPr/>
        </p:nvSpPr>
        <p:spPr>
          <a:xfrm>
            <a:off x="3992400" y="10984517"/>
            <a:ext cx="19978021" cy="35382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sz="4000">
                <a:latin typeface="Graphik Semibold"/>
                <a:ea typeface="Graphik Semibold"/>
                <a:cs typeface="Graphik Semibold"/>
                <a:sym typeface="Graphik Semibold"/>
              </a:defRPr>
            </a:pPr>
            <a:r>
              <a:t>Now, on the screen USER will get the result as if the transaction was </a:t>
            </a:r>
            <a:r>
              <a:rPr>
                <a:solidFill>
                  <a:srgbClr val="FF7E79"/>
                </a:solidFill>
              </a:rPr>
              <a:t>Fraudulent or not.</a:t>
            </a:r>
            <a:br>
              <a:rPr>
                <a:solidFill>
                  <a:srgbClr val="FF7E79"/>
                </a:solidFill>
              </a:rPr>
            </a:br>
          </a:p>
        </p:txBody>
      </p:sp>
      <p:pic>
        <p:nvPicPr>
          <p:cNvPr id="188" name="press.jpg" descr="press.jpg"/>
          <p:cNvPicPr>
            <a:picLocks noChangeAspect="1"/>
          </p:cNvPicPr>
          <p:nvPr/>
        </p:nvPicPr>
        <p:blipFill>
          <a:blip r:embed="rId6">
            <a:extLst/>
          </a:blip>
          <a:srcRect l="0" t="0" r="0" b="10111"/>
          <a:stretch>
            <a:fillRect/>
          </a:stretch>
        </p:blipFill>
        <p:spPr>
          <a:xfrm>
            <a:off x="2963658" y="8652088"/>
            <a:ext cx="2168116" cy="177933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WORK FLOW"/>
          <p:cNvSpPr txBox="1"/>
          <p:nvPr>
            <p:ph type="title"/>
          </p:nvPr>
        </p:nvSpPr>
        <p:spPr>
          <a:xfrm>
            <a:off x="9231069" y="48946"/>
            <a:ext cx="5921863" cy="1033894"/>
          </a:xfrm>
          <a:prstGeom prst="rect">
            <a:avLst/>
          </a:prstGeom>
          <a:gradFill>
            <a:gsLst>
              <a:gs pos="0">
                <a:srgbClr val="FBFBFB">
                  <a:alpha val="80000"/>
                </a:srgbClr>
              </a:gs>
              <a:gs pos="100000">
                <a:srgbClr val="BEBEBE">
                  <a:alpha val="80000"/>
                </a:srgbClr>
              </a:gs>
            </a:gsLst>
            <a:lin ang="5400000"/>
          </a:gradFill>
          <a:effectLst>
            <a:outerShdw sx="100000" sy="100000" kx="0" ky="0" algn="b" rotWithShape="0" blurRad="50800" dist="25400" dir="5400000">
              <a:srgbClr val="000000">
                <a:alpha val="50000"/>
              </a:srgbClr>
            </a:outerShdw>
          </a:effectLst>
        </p:spPr>
        <p:txBody>
          <a:bodyPr/>
          <a:lstStyle>
            <a:lvl1pPr>
              <a:defRPr b="0" sz="4200">
                <a:solidFill>
                  <a:srgbClr val="3B3B3B"/>
                </a:solidFill>
                <a:effectLst>
                  <a:outerShdw sx="100000" sy="100000" kx="0" ky="0" algn="b" rotWithShape="0" blurRad="12700" dist="12700" dir="5400000">
                    <a:srgbClr val="FFFFFF">
                      <a:alpha val="25000"/>
                    </a:srgbClr>
                  </a:outerShdw>
                </a:effectLst>
                <a:latin typeface="Helvetica Neue Medium"/>
                <a:ea typeface="Helvetica Neue Medium"/>
                <a:cs typeface="Helvetica Neue Medium"/>
                <a:sym typeface="Helvetica Neue Medium"/>
              </a:defRPr>
            </a:lvl1pPr>
          </a:lstStyle>
          <a:p>
            <a:pPr/>
            <a:r>
              <a:t>WORK FLOW</a:t>
            </a:r>
          </a:p>
        </p:txBody>
      </p:sp>
      <p:pic>
        <p:nvPicPr>
          <p:cNvPr id="191" name="Screenshot 2020-10-17 at 00.31.49.png" descr="Screenshot 2020-10-17 at 00.31.49.png"/>
          <p:cNvPicPr>
            <a:picLocks noChangeAspect="1"/>
          </p:cNvPicPr>
          <p:nvPr/>
        </p:nvPicPr>
        <p:blipFill>
          <a:blip r:embed="rId2">
            <a:extLst/>
          </a:blip>
          <a:stretch>
            <a:fillRect/>
          </a:stretch>
        </p:blipFill>
        <p:spPr>
          <a:xfrm>
            <a:off x="1135510" y="1162728"/>
            <a:ext cx="22112980" cy="1243389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A tool for Market- Stakeholders &amp; Firms"/>
          <p:cNvSpPr txBox="1"/>
          <p:nvPr>
            <p:ph type="title"/>
          </p:nvPr>
        </p:nvSpPr>
        <p:spPr>
          <a:xfrm>
            <a:off x="7497010" y="868320"/>
            <a:ext cx="14383701" cy="2069839"/>
          </a:xfrm>
          <a:prstGeom prst="rect">
            <a:avLst/>
          </a:prstGeom>
          <a:gradFill>
            <a:gsLst>
              <a:gs pos="0">
                <a:schemeClr val="accent4">
                  <a:hueOff val="-903206"/>
                  <a:satOff val="-17119"/>
                  <a:lumOff val="-2084"/>
                </a:schemeClr>
              </a:gs>
              <a:gs pos="100000">
                <a:schemeClr val="accent4"/>
              </a:gs>
            </a:gsLst>
            <a:path path="circle">
              <a:fillToRect l="37721" t="-19636" r="62278" b="119636"/>
            </a:path>
          </a:gradFill>
          <a:effectLst>
            <a:outerShdw sx="100000" sy="100000" kx="0" ky="0" algn="b" rotWithShape="0" blurRad="1270000" dist="635000" dir="5400000">
              <a:srgbClr val="000000"/>
            </a:outerShdw>
            <a:reflection blurRad="0" stA="22470" stPos="0" endA="0" endPos="40000" dist="0" dir="5400000" fadeDir="5400000" sx="100000" sy="-100000" kx="0" ky="0" algn="bl" rotWithShape="0"/>
          </a:effectLst>
        </p:spPr>
        <p:txBody>
          <a:bodyPr/>
          <a:lstStyle>
            <a:lvl1pPr>
              <a:defRPr b="0" sz="4200">
                <a:solidFill>
                  <a:srgbClr val="000000"/>
                </a:solidFill>
                <a:effectLst>
                  <a:outerShdw sx="100000" sy="100000" kx="0" ky="0" algn="b" rotWithShape="0" blurRad="12700" dist="12700" dir="5400000">
                    <a:srgbClr val="FFFFFF">
                      <a:alpha val="25000"/>
                    </a:srgbClr>
                  </a:outerShdw>
                </a:effectLst>
                <a:latin typeface="Helvetica Neue Medium"/>
                <a:ea typeface="Helvetica Neue Medium"/>
                <a:cs typeface="Helvetica Neue Medium"/>
                <a:sym typeface="Helvetica Neue Medium"/>
              </a:defRPr>
            </a:lvl1pPr>
          </a:lstStyle>
          <a:p>
            <a:pPr/>
            <a:r>
              <a:t>A tool for Market- Stakeholders &amp; Firms </a:t>
            </a:r>
            <a:endParaRPr sz="1200">
              <a:latin typeface="Times Roman"/>
              <a:ea typeface="Times Roman"/>
              <a:cs typeface="Times Roman"/>
              <a:sym typeface="Times Roman"/>
            </a:endParaRPr>
          </a:p>
        </p:txBody>
      </p:sp>
      <p:sp>
        <p:nvSpPr>
          <p:cNvPr id="194" name="The major problem nowadays is the misusing of the data, the cyber crimes that are tremendously increasing.…"/>
          <p:cNvSpPr txBox="1"/>
          <p:nvPr>
            <p:ph type="body" idx="1"/>
          </p:nvPr>
        </p:nvSpPr>
        <p:spPr>
          <a:xfrm>
            <a:off x="1428750" y="4372807"/>
            <a:ext cx="21526500" cy="9064679"/>
          </a:xfrm>
          <a:prstGeom prst="rect">
            <a:avLst/>
          </a:prstGeom>
        </p:spPr>
        <p:txBody>
          <a:bodyPr/>
          <a:lstStyle/>
          <a:p>
            <a:pPr marL="444052" indent="-357438" algn="just" defTabSz="511809">
              <a:spcBef>
                <a:spcPts val="3600"/>
              </a:spcBef>
              <a:buClr>
                <a:srgbClr val="595959"/>
              </a:buClr>
              <a:buSzPct val="100000"/>
              <a:buFont typeface="Arial"/>
              <a:defRPr sz="3720">
                <a:effectLst>
                  <a:outerShdw sx="100000" sy="100000" kx="0" ky="0" algn="b" rotWithShape="0" blurRad="31496" dist="15748" dir="5400000">
                    <a:srgbClr val="000000"/>
                  </a:outerShdw>
                </a:effectLst>
                <a:latin typeface="Graphik Semibold"/>
                <a:ea typeface="Graphik Semibold"/>
                <a:cs typeface="Graphik Semibold"/>
                <a:sym typeface="Graphik Semibold"/>
              </a:defRPr>
            </a:pPr>
            <a:r>
              <a:t>The major problem nowadays is the misusing of the data, the cyber crimes that are tremendously increasing. </a:t>
            </a:r>
            <a:br/>
          </a:p>
          <a:p>
            <a:pPr marL="444052" indent="-357438" algn="just" defTabSz="511809">
              <a:spcBef>
                <a:spcPts val="3600"/>
              </a:spcBef>
              <a:buClr>
                <a:srgbClr val="595959"/>
              </a:buClr>
              <a:buSzPct val="100000"/>
              <a:buFont typeface="Arial"/>
              <a:defRPr sz="3720">
                <a:effectLst>
                  <a:outerShdw sx="100000" sy="100000" kx="0" ky="0" algn="b" rotWithShape="0" blurRad="31496" dist="15748" dir="5400000">
                    <a:srgbClr val="000000"/>
                  </a:outerShdw>
                </a:effectLst>
                <a:latin typeface="Graphik Semibold"/>
                <a:ea typeface="Graphik Semibold"/>
                <a:cs typeface="Graphik Semibold"/>
                <a:sym typeface="Graphik Semibold"/>
              </a:defRPr>
            </a:pPr>
            <a:r>
              <a:t>So, </a:t>
            </a:r>
            <a:r>
              <a:rPr>
                <a:solidFill>
                  <a:srgbClr val="00FA92"/>
                </a:solidFill>
              </a:rPr>
              <a:t>our tool</a:t>
            </a:r>
            <a:r>
              <a:t> in the current situation would be of great use and </a:t>
            </a:r>
            <a:r>
              <a:rPr>
                <a:solidFill>
                  <a:srgbClr val="00FA92"/>
                </a:solidFill>
              </a:rPr>
              <a:t>will fill that gap</a:t>
            </a:r>
            <a:r>
              <a:t> and provide the useful. </a:t>
            </a:r>
            <a:br/>
          </a:p>
          <a:p>
            <a:pPr marL="444052" indent="-357438" algn="just" defTabSz="511809">
              <a:spcBef>
                <a:spcPts val="3600"/>
              </a:spcBef>
              <a:buClr>
                <a:srgbClr val="595959"/>
              </a:buClr>
              <a:buSzPct val="100000"/>
              <a:buFont typeface="Arial"/>
              <a:defRPr sz="3720">
                <a:effectLst>
                  <a:outerShdw sx="100000" sy="100000" kx="0" ky="0" algn="b" rotWithShape="0" blurRad="31496" dist="15748" dir="5400000">
                    <a:srgbClr val="000000"/>
                  </a:outerShdw>
                </a:effectLst>
                <a:latin typeface="Graphik Semibold"/>
                <a:ea typeface="Graphik Semibold"/>
                <a:cs typeface="Graphik Semibold"/>
                <a:sym typeface="Graphik Semibold"/>
              </a:defRPr>
            </a:pPr>
            <a:r>
              <a:rPr>
                <a:solidFill>
                  <a:srgbClr val="00FA92"/>
                </a:solidFill>
              </a:rPr>
              <a:t>Every company</a:t>
            </a:r>
            <a:r>
              <a:t> from small organization to a big one, </a:t>
            </a:r>
            <a:r>
              <a:rPr>
                <a:solidFill>
                  <a:srgbClr val="00FA92"/>
                </a:solidFill>
              </a:rPr>
              <a:t>wants to provide safe services to the customers</a:t>
            </a:r>
            <a:r>
              <a:t>. Say it bank or any other e-commerce site.</a:t>
            </a:r>
            <a:br/>
          </a:p>
          <a:p>
            <a:pPr marL="444052" indent="-357438" algn="just" defTabSz="511809">
              <a:spcBef>
                <a:spcPts val="3600"/>
              </a:spcBef>
              <a:buClr>
                <a:srgbClr val="595959"/>
              </a:buClr>
              <a:buSzPct val="100000"/>
              <a:buFont typeface="Arial"/>
              <a:defRPr sz="3720">
                <a:effectLst>
                  <a:outerShdw sx="100000" sy="100000" kx="0" ky="0" algn="b" rotWithShape="0" blurRad="31496" dist="15748" dir="5400000">
                    <a:srgbClr val="000000"/>
                  </a:outerShdw>
                </a:effectLst>
                <a:latin typeface="Graphik Semibold"/>
                <a:ea typeface="Graphik Semibold"/>
                <a:cs typeface="Graphik Semibold"/>
                <a:sym typeface="Graphik Semibold"/>
              </a:defRPr>
            </a:pPr>
            <a:r>
              <a:t>Our Tool will help </a:t>
            </a:r>
            <a:r>
              <a:rPr>
                <a:solidFill>
                  <a:srgbClr val="00FA92"/>
                </a:solidFill>
              </a:rPr>
              <a:t>detecting the frauds</a:t>
            </a:r>
            <a:r>
              <a:t> and that would be in return can </a:t>
            </a:r>
            <a:r>
              <a:rPr>
                <a:solidFill>
                  <a:srgbClr val="00FA92"/>
                </a:solidFill>
              </a:rPr>
              <a:t>prevent a big loss to the users</a:t>
            </a:r>
            <a:br>
              <a:rPr>
                <a:solidFill>
                  <a:srgbClr val="00FA92"/>
                </a:solidFill>
              </a:rPr>
            </a:br>
          </a:p>
        </p:txBody>
      </p:sp>
      <p:pic>
        <p:nvPicPr>
          <p:cNvPr id="195" name="secured.jpg" descr="secured.jpg"/>
          <p:cNvPicPr>
            <a:picLocks noChangeAspect="1"/>
          </p:cNvPicPr>
          <p:nvPr/>
        </p:nvPicPr>
        <p:blipFill>
          <a:blip r:embed="rId2">
            <a:extLst/>
          </a:blip>
          <a:srcRect l="0" t="9555" r="0" b="11385"/>
          <a:stretch>
            <a:fillRect/>
          </a:stretch>
        </p:blipFill>
        <p:spPr>
          <a:xfrm>
            <a:off x="3691446" y="400868"/>
            <a:ext cx="3800686" cy="3004791"/>
          </a:xfrm>
          <a:prstGeom prst="rect">
            <a:avLst/>
          </a:prstGeom>
          <a:ln w="25400">
            <a:solidFill>
              <a:srgbClr val="F3F7F5"/>
            </a:solidFill>
            <a:miter lim="400000"/>
          </a:ln>
          <a:effectLst>
            <a:outerShdw sx="100000" sy="100000" kx="0" ky="0" algn="b" rotWithShape="0" blurRad="1270000" dist="635000" dir="5095130">
              <a:srgbClr val="000000"/>
            </a:outerShdw>
            <a:reflection blurRad="0" stA="3076"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Future Scope"/>
          <p:cNvSpPr txBox="1"/>
          <p:nvPr>
            <p:ph type="title"/>
          </p:nvPr>
        </p:nvSpPr>
        <p:spPr>
          <a:xfrm>
            <a:off x="1728118" y="394870"/>
            <a:ext cx="21775329" cy="2209801"/>
          </a:xfrm>
          <a:prstGeom prst="rect">
            <a:avLst/>
          </a:prstGeom>
          <a:blipFill>
            <a:blip r:embed="rId2"/>
          </a:blipFill>
          <a:effectLst>
            <a:outerShdw sx="100000" sy="100000" kx="0" ky="0" algn="b" rotWithShape="0" blurRad="1270000" dist="544557" dir="6400247">
              <a:srgbClr val="000000">
                <a:alpha val="94695"/>
              </a:srgbClr>
            </a:outerShdw>
            <a:reflection blurRad="0" stA="37133" stPos="0" endA="0" endPos="40000" dist="0" dir="5400000" fadeDir="5400000" sx="100000" sy="-100000" kx="0" ky="0" algn="bl" rotWithShape="0"/>
          </a:effectLst>
        </p:spPr>
        <p:txBody>
          <a:bodyPr/>
          <a:lstStyle>
            <a:lvl1pPr>
              <a:defRPr sz="7200">
                <a:solidFill>
                  <a:srgbClr val="000000"/>
                </a:solidFill>
              </a:defRPr>
            </a:lvl1pPr>
          </a:lstStyle>
          <a:p>
            <a:pPr/>
            <a:r>
              <a:t>Future Scope</a:t>
            </a:r>
            <a:endParaRPr sz="1200"/>
          </a:p>
        </p:txBody>
      </p:sp>
      <p:sp>
        <p:nvSpPr>
          <p:cNvPr id="198" name="It is a matter of fact that, the user does not know if a fraudulent transaction is being performed using his credit card. And hence, he himself cannot give the transaction details to check its authenticity.…"/>
          <p:cNvSpPr txBox="1"/>
          <p:nvPr>
            <p:ph type="body" sz="half" idx="1"/>
          </p:nvPr>
        </p:nvSpPr>
        <p:spPr>
          <a:xfrm>
            <a:off x="1609609" y="3699819"/>
            <a:ext cx="12419516" cy="9398001"/>
          </a:xfrm>
          <a:prstGeom prst="rect">
            <a:avLst/>
          </a:prstGeom>
        </p:spPr>
        <p:txBody>
          <a:bodyPr/>
          <a:lstStyle/>
          <a:p>
            <a:pPr marL="0" indent="0" defTabSz="701675">
              <a:spcBef>
                <a:spcPts val="5000"/>
              </a:spcBef>
              <a:buSzTx/>
              <a:buNone/>
              <a:defRPr sz="3910">
                <a:effectLst>
                  <a:outerShdw sx="100000" sy="100000" kx="0" ky="0" algn="b" rotWithShape="0" blurRad="43180" dist="21590" dir="5400000">
                    <a:srgbClr val="000000"/>
                  </a:outerShdw>
                </a:effectLst>
                <a:latin typeface="Graphik Semibold"/>
                <a:ea typeface="Graphik Semibold"/>
                <a:cs typeface="Graphik Semibold"/>
                <a:sym typeface="Graphik Semibold"/>
              </a:defRPr>
            </a:pPr>
            <a:r>
              <a:t>It is a matter of fact that, the user does not know if a fraudulent transaction is being performed using his credit card. And hence, he himself cannot give the transaction details to check its authenticity.</a:t>
            </a:r>
          </a:p>
          <a:p>
            <a:pPr marL="0" indent="0" defTabSz="701675">
              <a:spcBef>
                <a:spcPts val="5000"/>
              </a:spcBef>
              <a:buSzTx/>
              <a:buNone/>
              <a:defRPr sz="3910">
                <a:effectLst>
                  <a:outerShdw sx="100000" sy="100000" kx="0" ky="0" algn="b" rotWithShape="0" blurRad="43180" dist="21590" dir="5400000">
                    <a:srgbClr val="000000"/>
                  </a:outerShdw>
                </a:effectLst>
                <a:latin typeface="Graphik Semibold"/>
                <a:ea typeface="Graphik Semibold"/>
                <a:cs typeface="Graphik Semibold"/>
                <a:sym typeface="Graphik Semibold"/>
              </a:defRPr>
            </a:pPr>
            <a:r>
              <a:t>A </a:t>
            </a:r>
            <a:r>
              <a:rPr>
                <a:solidFill>
                  <a:srgbClr val="FF2600"/>
                </a:solidFill>
              </a:rPr>
              <a:t>secure framework</a:t>
            </a:r>
            <a:r>
              <a:t> can be built, using which the details regarding the transaction, are transferred to our </a:t>
            </a:r>
            <a:r>
              <a:rPr>
                <a:solidFill>
                  <a:srgbClr val="FF2600"/>
                </a:solidFill>
              </a:rPr>
              <a:t>deployed model</a:t>
            </a:r>
            <a:r>
              <a:t>. After encoding these confidential details using PCA, they are fed to our model to make predictions.</a:t>
            </a:r>
          </a:p>
          <a:p>
            <a:pPr marL="0" indent="0" defTabSz="701675">
              <a:spcBef>
                <a:spcPts val="5000"/>
              </a:spcBef>
              <a:buSzTx/>
              <a:buNone/>
              <a:defRPr sz="3910">
                <a:effectLst>
                  <a:outerShdw sx="100000" sy="100000" kx="0" ky="0" algn="b" rotWithShape="0" blurRad="43180" dist="21590" dir="5400000">
                    <a:srgbClr val="000000"/>
                  </a:outerShdw>
                </a:effectLst>
                <a:latin typeface="Graphik Semibold"/>
                <a:ea typeface="Graphik Semibold"/>
                <a:cs typeface="Graphik Semibold"/>
                <a:sym typeface="Graphik Semibold"/>
              </a:defRPr>
            </a:pPr>
            <a:r>
              <a:t>If the transaction is predicted to be </a:t>
            </a:r>
            <a:r>
              <a:rPr>
                <a:solidFill>
                  <a:srgbClr val="FF2600"/>
                </a:solidFill>
              </a:rPr>
              <a:t>fraudulent</a:t>
            </a:r>
            <a:r>
              <a:t>, the owner of the credit card will be </a:t>
            </a:r>
            <a:r>
              <a:rPr>
                <a:solidFill>
                  <a:srgbClr val="FF2600"/>
                </a:solidFill>
              </a:rPr>
              <a:t>alerted,</a:t>
            </a:r>
            <a:r>
              <a:t> thereby, minimising the chances of frauds.</a:t>
            </a:r>
          </a:p>
        </p:txBody>
      </p:sp>
      <p:pic>
        <p:nvPicPr>
          <p:cNvPr id="199" name="future.jpg" descr="future.jpg"/>
          <p:cNvPicPr>
            <a:picLocks noChangeAspect="1"/>
          </p:cNvPicPr>
          <p:nvPr/>
        </p:nvPicPr>
        <p:blipFill>
          <a:blip r:embed="rId3">
            <a:extLst/>
          </a:blip>
          <a:srcRect l="0" t="0" r="0" b="8635"/>
          <a:stretch>
            <a:fillRect/>
          </a:stretch>
        </p:blipFill>
        <p:spPr>
          <a:xfrm>
            <a:off x="14524485" y="4544615"/>
            <a:ext cx="8814348" cy="691294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A secure app can be built for the purpose.…"/>
          <p:cNvSpPr txBox="1"/>
          <p:nvPr>
            <p:ph type="body" idx="1"/>
          </p:nvPr>
        </p:nvSpPr>
        <p:spPr>
          <a:xfrm>
            <a:off x="1527336" y="2726876"/>
            <a:ext cx="21329328" cy="10395848"/>
          </a:xfrm>
          <a:prstGeom prst="rect">
            <a:avLst/>
          </a:prstGeom>
        </p:spPr>
        <p:txBody>
          <a:bodyPr/>
          <a:lstStyle/>
          <a:p>
            <a:pPr marL="0" indent="0" algn="just" defTabSz="792479">
              <a:spcBef>
                <a:spcPts val="5600"/>
              </a:spcBef>
              <a:buSzTx/>
              <a:buNone/>
              <a:defRPr sz="4800">
                <a:effectLst>
                  <a:outerShdw sx="100000" sy="100000" kx="0" ky="0" algn="b" rotWithShape="0" blurRad="48768" dist="24384" dir="5400000">
                    <a:srgbClr val="000000"/>
                  </a:outerShdw>
                </a:effectLst>
                <a:latin typeface="Graphik Semibold"/>
                <a:ea typeface="Graphik Semibold"/>
                <a:cs typeface="Graphik Semibold"/>
                <a:sym typeface="Graphik Semibold"/>
              </a:defRPr>
            </a:pPr>
            <a:r>
              <a:rPr>
                <a:solidFill>
                  <a:srgbClr val="FF7E79"/>
                </a:solidFill>
              </a:rPr>
              <a:t>A secure app</a:t>
            </a:r>
            <a:r>
              <a:t> can be built for the purpose. </a:t>
            </a:r>
          </a:p>
          <a:p>
            <a:pPr marL="0" indent="0" algn="just" defTabSz="792479">
              <a:spcBef>
                <a:spcPts val="5600"/>
              </a:spcBef>
              <a:buSzTx/>
              <a:buNone/>
              <a:defRPr sz="4800">
                <a:effectLst>
                  <a:outerShdw sx="100000" sy="100000" kx="0" ky="0" algn="b" rotWithShape="0" blurRad="48768" dist="24384" dir="5400000">
                    <a:srgbClr val="000000"/>
                  </a:outerShdw>
                </a:effectLst>
                <a:latin typeface="Graphik Semibold"/>
                <a:ea typeface="Graphik Semibold"/>
                <a:cs typeface="Graphik Semibold"/>
                <a:sym typeface="Graphik Semibold"/>
              </a:defRPr>
            </a:pPr>
            <a:r>
              <a:t>The credit card details of the </a:t>
            </a:r>
            <a:r>
              <a:rPr>
                <a:solidFill>
                  <a:srgbClr val="FF7E79"/>
                </a:solidFill>
              </a:rPr>
              <a:t>user are integrated with the app</a:t>
            </a:r>
            <a:r>
              <a:t>. Whenever a transaction is done with the card, features are encoded using PCA, t</a:t>
            </a:r>
            <a:r>
              <a:rPr>
                <a:solidFill>
                  <a:srgbClr val="FF7E79"/>
                </a:solidFill>
              </a:rPr>
              <a:t>he app redirects to the model (cloud)</a:t>
            </a:r>
            <a:r>
              <a:t>, checks the authenticity of the transaction and alerts the user back. </a:t>
            </a:r>
          </a:p>
          <a:p>
            <a:pPr marL="0" indent="0" algn="just" defTabSz="792479">
              <a:spcBef>
                <a:spcPts val="5600"/>
              </a:spcBef>
              <a:buSzTx/>
              <a:buNone/>
              <a:defRPr sz="4800">
                <a:effectLst>
                  <a:outerShdw sx="100000" sy="100000" kx="0" ky="0" algn="b" rotWithShape="0" blurRad="48768" dist="24384" dir="5400000">
                    <a:srgbClr val="000000"/>
                  </a:outerShdw>
                </a:effectLst>
                <a:latin typeface="Graphik Semibold"/>
                <a:ea typeface="Graphik Semibold"/>
                <a:cs typeface="Graphik Semibold"/>
                <a:sym typeface="Graphik Semibold"/>
              </a:defRPr>
            </a:pPr>
            <a:r>
              <a:t>Encoding the confidential information using PCA, preserves privacy of user data.</a:t>
            </a:r>
          </a:p>
          <a:p>
            <a:pPr marL="0" indent="0" algn="just" defTabSz="792479">
              <a:spcBef>
                <a:spcPts val="5600"/>
              </a:spcBef>
              <a:buSzTx/>
              <a:buNone/>
              <a:defRPr sz="4800">
                <a:effectLst>
                  <a:outerShdw sx="100000" sy="100000" kx="0" ky="0" algn="b" rotWithShape="0" blurRad="48768" dist="24384" dir="5400000">
                    <a:srgbClr val="000000"/>
                  </a:outerShdw>
                </a:effectLst>
                <a:latin typeface="Graphik Semibold"/>
                <a:ea typeface="Graphik Semibold"/>
                <a:cs typeface="Graphik Semibold"/>
                <a:sym typeface="Graphik Semibold"/>
              </a:defRPr>
            </a:pPr>
            <a:r>
              <a:t>Data privacy can also be ensured by the use of </a:t>
            </a:r>
            <a:r>
              <a:rPr>
                <a:solidFill>
                  <a:srgbClr val="FF7E79"/>
                </a:solidFill>
              </a:rPr>
              <a:t>Federated learning</a:t>
            </a:r>
            <a:r>
              <a:t>. That is, all the user transaction data are not combined anywhere but still all the users collaboratively share our prediction model.</a:t>
            </a:r>
          </a:p>
        </p:txBody>
      </p:sp>
      <p:sp>
        <p:nvSpPr>
          <p:cNvPr id="202" name="Future Scope"/>
          <p:cNvSpPr txBox="1"/>
          <p:nvPr>
            <p:ph type="title"/>
          </p:nvPr>
        </p:nvSpPr>
        <p:spPr>
          <a:xfrm>
            <a:off x="6796594" y="305138"/>
            <a:ext cx="10790812" cy="2209801"/>
          </a:xfrm>
          <a:prstGeom prst="rect">
            <a:avLst/>
          </a:prstGeom>
          <a:blipFill>
            <a:blip r:embed="rId2"/>
          </a:blipFill>
          <a:effectLst>
            <a:outerShdw sx="100000" sy="100000" kx="0" ky="0" algn="b" rotWithShape="0" blurRad="1270000" dist="419161" dir="5400000">
              <a:srgbClr val="000000">
                <a:alpha val="62400"/>
              </a:srgbClr>
            </a:outerShdw>
            <a:reflection blurRad="0" stA="45646" stPos="0" endA="0" endPos="40000" dist="0" dir="5400000" fadeDir="5400000" sx="100000" sy="-100000" kx="0" ky="0" algn="bl" rotWithShape="0"/>
          </a:effectLst>
        </p:spPr>
        <p:txBody>
          <a:bodyPr/>
          <a:lstStyle>
            <a:lvl1pPr>
              <a:defRPr sz="7200">
                <a:solidFill>
                  <a:srgbClr val="000000"/>
                </a:solidFill>
              </a:defRPr>
            </a:lvl1pPr>
          </a:lstStyle>
          <a:p>
            <a:pPr/>
            <a:r>
              <a:t>Future Scope</a:t>
            </a:r>
            <a:endParaRPr sz="1200"/>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Screenshot 2020-10-16 at 22.27.53.png" descr="Screenshot 2020-10-16 at 22.27.53.png"/>
          <p:cNvPicPr>
            <a:picLocks noChangeAspect="1"/>
          </p:cNvPicPr>
          <p:nvPr/>
        </p:nvPicPr>
        <p:blipFill>
          <a:blip r:embed="rId2">
            <a:extLst/>
          </a:blip>
          <a:stretch>
            <a:fillRect/>
          </a:stretch>
        </p:blipFill>
        <p:spPr>
          <a:xfrm>
            <a:off x="3997416" y="1164076"/>
            <a:ext cx="17572113" cy="12216996"/>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205" name="Future scope"/>
          <p:cNvSpPr txBox="1"/>
          <p:nvPr/>
        </p:nvSpPr>
        <p:spPr>
          <a:xfrm>
            <a:off x="10719696" y="90604"/>
            <a:ext cx="4127552" cy="8952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Future scope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HOW LONG CAN IT SUSTAIN IN THE MARKET?"/>
          <p:cNvSpPr txBox="1"/>
          <p:nvPr>
            <p:ph type="title"/>
          </p:nvPr>
        </p:nvSpPr>
        <p:spPr>
          <a:xfrm>
            <a:off x="4968673" y="306798"/>
            <a:ext cx="13919299" cy="2608066"/>
          </a:xfrm>
          <a:prstGeom prst="rect">
            <a:avLst/>
          </a:prstGeom>
          <a:gradFill>
            <a:gsLst>
              <a:gs pos="0">
                <a:schemeClr val="accent4"/>
              </a:gs>
              <a:gs pos="100000">
                <a:schemeClr val="accent4">
                  <a:hueOff val="-903206"/>
                  <a:satOff val="-17119"/>
                  <a:lumOff val="-2084"/>
                </a:schemeClr>
              </a:gs>
            </a:gsLst>
            <a:lin ang="5400000"/>
          </a:gradFill>
          <a:effectLst>
            <a:outerShdw sx="100000" sy="100000" kx="0" ky="0" algn="b" rotWithShape="0" blurRad="825500" dist="581589" dir="5400000">
              <a:srgbClr val="000000">
                <a:alpha val="64253"/>
              </a:srgbClr>
            </a:outerShdw>
          </a:effectLst>
        </p:spPr>
        <p:txBody>
          <a:bodyPr/>
          <a:lstStyle>
            <a:lvl1pPr>
              <a:defRPr b="0" sz="5200">
                <a:solidFill>
                  <a:srgbClr val="000000"/>
                </a:solidFill>
                <a:latin typeface="Arial Rounded MT Bold"/>
                <a:ea typeface="Arial Rounded MT Bold"/>
                <a:cs typeface="Arial Rounded MT Bold"/>
                <a:sym typeface="Arial Rounded MT Bold"/>
              </a:defRPr>
            </a:lvl1pPr>
          </a:lstStyle>
          <a:p>
            <a:pPr/>
            <a:r>
              <a:t>HOW LONG CAN IT SUSTAIN IN THE MARKET?</a:t>
            </a:r>
            <a:endParaRPr sz="1200"/>
          </a:p>
        </p:txBody>
      </p:sp>
      <p:sp>
        <p:nvSpPr>
          <p:cNvPr id="208" name="When it comes to any Machine Learning model, it always gets better and more better as we use it time and again.…"/>
          <p:cNvSpPr txBox="1"/>
          <p:nvPr>
            <p:ph type="body" idx="1"/>
          </p:nvPr>
        </p:nvSpPr>
        <p:spPr>
          <a:xfrm>
            <a:off x="1169554" y="3898900"/>
            <a:ext cx="22044892" cy="9200925"/>
          </a:xfrm>
          <a:prstGeom prst="rect">
            <a:avLst/>
          </a:prstGeom>
        </p:spPr>
        <p:txBody>
          <a:bodyPr/>
          <a:lstStyle/>
          <a:p>
            <a:pPr marL="565808" indent="-455445" defTabSz="652145">
              <a:spcBef>
                <a:spcPts val="4600"/>
              </a:spcBef>
              <a:buClr>
                <a:srgbClr val="595959"/>
              </a:buClr>
              <a:buSzPct val="100000"/>
              <a:buFont typeface="Arial"/>
              <a:defRPr sz="3950">
                <a:effectLst>
                  <a:outerShdw sx="100000" sy="100000" kx="0" ky="0" algn="b" rotWithShape="0" blurRad="40132" dist="20066" dir="5400000">
                    <a:srgbClr val="000000"/>
                  </a:outerShdw>
                </a:effectLst>
                <a:latin typeface="Graphik Semibold"/>
                <a:ea typeface="Graphik Semibold"/>
                <a:cs typeface="Graphik Semibold"/>
                <a:sym typeface="Graphik Semibold"/>
              </a:defRPr>
            </a:pPr>
            <a:r>
              <a:t>When it comes to any </a:t>
            </a:r>
            <a:r>
              <a:rPr>
                <a:solidFill>
                  <a:schemeClr val="accent2">
                    <a:satOff val="37323"/>
                    <a:lumOff val="21795"/>
                  </a:schemeClr>
                </a:solidFill>
              </a:rPr>
              <a:t>Machine Learning model</a:t>
            </a:r>
            <a:r>
              <a:t>, it always </a:t>
            </a:r>
            <a:r>
              <a:rPr>
                <a:solidFill>
                  <a:schemeClr val="accent2">
                    <a:satOff val="37323"/>
                    <a:lumOff val="21795"/>
                  </a:schemeClr>
                </a:solidFill>
              </a:rPr>
              <a:t>gets better and more better as we use it time and again.</a:t>
            </a:r>
            <a:br>
              <a:rPr>
                <a:solidFill>
                  <a:schemeClr val="accent2">
                    <a:satOff val="37323"/>
                    <a:lumOff val="21795"/>
                  </a:schemeClr>
                </a:solidFill>
              </a:rPr>
            </a:br>
          </a:p>
          <a:p>
            <a:pPr marL="565808" indent="-455445" defTabSz="652145">
              <a:spcBef>
                <a:spcPts val="4600"/>
              </a:spcBef>
              <a:buClr>
                <a:srgbClr val="595959"/>
              </a:buClr>
              <a:buSzPct val="100000"/>
              <a:buFont typeface="Arial"/>
              <a:defRPr sz="3950">
                <a:effectLst>
                  <a:outerShdw sx="100000" sy="100000" kx="0" ky="0" algn="b" rotWithShape="0" blurRad="40132" dist="20066" dir="5400000">
                    <a:srgbClr val="000000"/>
                  </a:outerShdw>
                </a:effectLst>
                <a:latin typeface="Graphik Semibold"/>
                <a:ea typeface="Graphik Semibold"/>
                <a:cs typeface="Graphik Semibold"/>
                <a:sym typeface="Graphik Semibold"/>
              </a:defRPr>
            </a:pPr>
            <a:r>
              <a:t>As the tool will be used by the users, it will get more trained on the different datasets provided by them and the </a:t>
            </a:r>
            <a:r>
              <a:rPr>
                <a:solidFill>
                  <a:schemeClr val="accent2">
                    <a:satOff val="37323"/>
                    <a:lumOff val="21795"/>
                  </a:schemeClr>
                </a:solidFill>
              </a:rPr>
              <a:t>predictability of the model will increase</a:t>
            </a:r>
            <a:r>
              <a:t>.</a:t>
            </a:r>
            <a:br/>
          </a:p>
          <a:p>
            <a:pPr marL="565808" indent="-455445" defTabSz="652145">
              <a:spcBef>
                <a:spcPts val="4600"/>
              </a:spcBef>
              <a:buClr>
                <a:srgbClr val="595959"/>
              </a:buClr>
              <a:buSzPct val="100000"/>
              <a:buFont typeface="Arial"/>
              <a:defRPr sz="3950">
                <a:effectLst>
                  <a:outerShdw sx="100000" sy="100000" kx="0" ky="0" algn="b" rotWithShape="0" blurRad="40132" dist="20066" dir="5400000">
                    <a:srgbClr val="000000"/>
                  </a:outerShdw>
                </a:effectLst>
                <a:latin typeface="Graphik Semibold"/>
                <a:ea typeface="Graphik Semibold"/>
                <a:cs typeface="Graphik Semibold"/>
                <a:sym typeface="Graphik Semibold"/>
              </a:defRPr>
            </a:pPr>
            <a:r>
              <a:t>So better and accurate results will be predicted by the model.</a:t>
            </a:r>
            <a:br/>
          </a:p>
          <a:p>
            <a:pPr marL="565808" indent="-455445" defTabSz="652145">
              <a:spcBef>
                <a:spcPts val="4600"/>
              </a:spcBef>
              <a:buClr>
                <a:srgbClr val="595959"/>
              </a:buClr>
              <a:buSzPct val="100000"/>
              <a:buFont typeface="Arial"/>
              <a:defRPr sz="3950">
                <a:effectLst>
                  <a:outerShdw sx="100000" sy="100000" kx="0" ky="0" algn="b" rotWithShape="0" blurRad="40132" dist="20066" dir="5400000">
                    <a:srgbClr val="000000"/>
                  </a:outerShdw>
                </a:effectLst>
                <a:latin typeface="Graphik Semibold"/>
                <a:ea typeface="Graphik Semibold"/>
                <a:cs typeface="Graphik Semibold"/>
                <a:sym typeface="Graphik Semibold"/>
              </a:defRPr>
            </a:pPr>
            <a:r>
              <a:t>The model can learn more from the prediction results on user data and update itself accordingly </a:t>
            </a:r>
            <a:r>
              <a:rPr>
                <a:solidFill>
                  <a:schemeClr val="accent2">
                    <a:satOff val="37323"/>
                    <a:lumOff val="21795"/>
                  </a:schemeClr>
                </a:solidFill>
              </a:rPr>
              <a:t>(Incremental learning). </a:t>
            </a:r>
            <a:br>
              <a:rPr>
                <a:solidFill>
                  <a:schemeClr val="accent2">
                    <a:satOff val="37323"/>
                    <a:lumOff val="21795"/>
                  </a:schemeClr>
                </a:solidFill>
              </a:rPr>
            </a:b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Implementation of the FraudDetectorTool"/>
          <p:cNvSpPr txBox="1"/>
          <p:nvPr>
            <p:ph type="title"/>
          </p:nvPr>
        </p:nvSpPr>
        <p:spPr>
          <a:xfrm>
            <a:off x="1281753" y="708579"/>
            <a:ext cx="22351145" cy="2209801"/>
          </a:xfrm>
          <a:prstGeom prst="rect">
            <a:avLst/>
          </a:prstGeom>
          <a:gradFill>
            <a:gsLst>
              <a:gs pos="0">
                <a:schemeClr val="accent4"/>
              </a:gs>
              <a:gs pos="100000">
                <a:schemeClr val="accent4">
                  <a:hueOff val="-903206"/>
                  <a:satOff val="-17119"/>
                  <a:lumOff val="-2084"/>
                </a:schemeClr>
              </a:gs>
            </a:gsLst>
            <a:path path="circle">
              <a:fillToRect l="37721" t="-19636" r="62278" b="119636"/>
            </a:path>
          </a:gradFill>
          <a:effectLst>
            <a:outerShdw sx="100000" sy="100000" kx="0" ky="0" algn="b" rotWithShape="0" blurRad="1270000" dist="614246" dir="5400000">
              <a:srgbClr val="000000"/>
            </a:outerShdw>
            <a:reflection blurRad="0" stA="77316" stPos="0" endA="0" endPos="40000" dist="0" dir="5400000" fadeDir="5400000" sx="100000" sy="-100000" kx="0" ky="0" algn="bl" rotWithShape="0"/>
          </a:effectLst>
        </p:spPr>
        <p:txBody>
          <a:bodyPr/>
          <a:lstStyle>
            <a:lvl1pPr>
              <a:defRPr b="0" sz="4200">
                <a:solidFill>
                  <a:srgbClr val="000000"/>
                </a:solidFill>
                <a:effectLst>
                  <a:outerShdw sx="100000" sy="100000" kx="0" ky="0" algn="b" rotWithShape="0" blurRad="12700" dist="12700" dir="5400000">
                    <a:srgbClr val="FFFFFF">
                      <a:alpha val="25000"/>
                    </a:srgbClr>
                  </a:outerShdw>
                </a:effectLst>
                <a:latin typeface="Graphik Semibold"/>
                <a:ea typeface="Graphik Semibold"/>
                <a:cs typeface="Graphik Semibold"/>
                <a:sym typeface="Graphik Semibold"/>
              </a:defRPr>
            </a:lvl1pPr>
          </a:lstStyle>
          <a:p>
            <a:pPr/>
            <a:r>
              <a:t>Implementation of the FraudDetectorTool</a:t>
            </a:r>
            <a:endParaRPr sz="1200"/>
          </a:p>
        </p:txBody>
      </p:sp>
      <p:sp>
        <p:nvSpPr>
          <p:cNvPr id="211" name="Deployed the website for the end users (using AWS ec2 instance) and so it is secured at virtual amazon server.…"/>
          <p:cNvSpPr txBox="1"/>
          <p:nvPr>
            <p:ph type="body" sz="half" idx="1"/>
          </p:nvPr>
        </p:nvSpPr>
        <p:spPr>
          <a:xfrm>
            <a:off x="1644227" y="3402830"/>
            <a:ext cx="11617724" cy="8812868"/>
          </a:xfrm>
          <a:prstGeom prst="rect">
            <a:avLst/>
          </a:prstGeom>
        </p:spPr>
        <p:txBody>
          <a:bodyPr/>
          <a:lstStyle/>
          <a:p>
            <a:pPr>
              <a:defRPr>
                <a:latin typeface="Graphik Semibold"/>
                <a:ea typeface="Graphik Semibold"/>
                <a:cs typeface="Graphik Semibold"/>
                <a:sym typeface="Graphik Semibold"/>
              </a:defRPr>
            </a:pPr>
            <a:r>
              <a:t>Deployed the website for the end users </a:t>
            </a:r>
            <a:r>
              <a:rPr>
                <a:solidFill>
                  <a:srgbClr val="FFFC79"/>
                </a:solidFill>
              </a:rPr>
              <a:t>(using AWS ec2 instance)</a:t>
            </a:r>
            <a:r>
              <a:t> and so it is secured at virtual amazon server.</a:t>
            </a:r>
          </a:p>
          <a:p>
            <a:pPr>
              <a:defRPr>
                <a:solidFill>
                  <a:srgbClr val="FF2F92"/>
                </a:solidFill>
                <a:latin typeface="Graphik Semibold"/>
                <a:ea typeface="Graphik Semibold"/>
                <a:cs typeface="Graphik Semibold"/>
                <a:sym typeface="Graphik Semibold"/>
              </a:defRPr>
            </a:pPr>
            <a:r>
              <a:rPr u="sng">
                <a:hlinkClick r:id="rId2" invalidUrl="" action="" tgtFrame="" tooltip="" history="1" highlightClick="0" endSnd="0"/>
              </a:rPr>
              <a:t>LINK TO WEB PAGE</a:t>
            </a:r>
          </a:p>
          <a:p>
            <a:pPr>
              <a:defRPr>
                <a:solidFill>
                  <a:srgbClr val="FFFFFF"/>
                </a:solidFill>
                <a:latin typeface="Graphik Semibold"/>
                <a:ea typeface="Graphik Semibold"/>
                <a:cs typeface="Graphik Semibold"/>
                <a:sym typeface="Graphik Semibold"/>
              </a:defRPr>
            </a:pPr>
            <a:r>
              <a:t>Jupyter notebook for ML model training-testing. </a:t>
            </a:r>
          </a:p>
          <a:p>
            <a:pPr>
              <a:defRPr>
                <a:solidFill>
                  <a:srgbClr val="FFFFFF"/>
                </a:solidFill>
                <a:latin typeface="Graphik Semibold"/>
                <a:ea typeface="Graphik Semibold"/>
                <a:cs typeface="Graphik Semibold"/>
                <a:sym typeface="Graphik Semibold"/>
              </a:defRPr>
            </a:pPr>
            <a:r>
              <a:rPr u="sng">
                <a:solidFill>
                  <a:srgbClr val="FF2F92"/>
                </a:solidFill>
                <a:hlinkClick r:id="rId3" invalidUrl="" action="" tgtFrame="" tooltip="" history="1" highlightClick="0" endSnd="0"/>
              </a:rPr>
              <a:t>GitHub LINK</a:t>
            </a:r>
            <a:r>
              <a:t> to the whole code and implementation including the briefed ppt-</a:t>
            </a:r>
            <a:br/>
          </a:p>
        </p:txBody>
      </p:sp>
      <p:pic>
        <p:nvPicPr>
          <p:cNvPr id="212" name="imple.jpg" descr="imple.jpg"/>
          <p:cNvPicPr>
            <a:picLocks noChangeAspect="1"/>
          </p:cNvPicPr>
          <p:nvPr/>
        </p:nvPicPr>
        <p:blipFill>
          <a:blip r:embed="rId4">
            <a:extLst/>
          </a:blip>
          <a:stretch>
            <a:fillRect/>
          </a:stretch>
        </p:blipFill>
        <p:spPr>
          <a:xfrm>
            <a:off x="13478043" y="3576048"/>
            <a:ext cx="10109201" cy="7581901"/>
          </a:xfrm>
          <a:prstGeom prst="rect">
            <a:avLst/>
          </a:prstGeom>
          <a:ln w="12700">
            <a:miter lim="400000"/>
          </a:ln>
          <a:effectLst>
            <a:reflection blurRad="0" stA="62416"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6" name="medha2 (1).png"/>
          <p:cNvGrpSpPr/>
          <p:nvPr/>
        </p:nvGrpSpPr>
        <p:grpSpPr>
          <a:xfrm>
            <a:off x="2724033" y="1685760"/>
            <a:ext cx="5444267" cy="6677202"/>
            <a:chOff x="0" y="0"/>
            <a:chExt cx="5444266" cy="6677201"/>
          </a:xfrm>
        </p:grpSpPr>
        <p:pic>
          <p:nvPicPr>
            <p:cNvPr id="215" name="medha2 (1).png" descr="medha2 (1).png"/>
            <p:cNvPicPr>
              <a:picLocks noChangeAspect="1"/>
            </p:cNvPicPr>
            <p:nvPr/>
          </p:nvPicPr>
          <p:blipFill>
            <a:blip r:embed="rId2">
              <a:extLst/>
            </a:blip>
            <a:srcRect l="3459" t="0" r="0" b="0"/>
            <a:stretch>
              <a:fillRect/>
            </a:stretch>
          </p:blipFill>
          <p:spPr>
            <a:xfrm>
              <a:off x="127000" y="88900"/>
              <a:ext cx="5190267" cy="6347002"/>
            </a:xfrm>
            <a:prstGeom prst="rect">
              <a:avLst/>
            </a:prstGeom>
            <a:ln>
              <a:noFill/>
            </a:ln>
            <a:effectLst/>
          </p:spPr>
        </p:pic>
        <p:pic>
          <p:nvPicPr>
            <p:cNvPr id="214" name="medha2 (1).png" descr="medha2 (1).png"/>
            <p:cNvPicPr>
              <a:picLocks noChangeAspect="0"/>
            </p:cNvPicPr>
            <p:nvPr/>
          </p:nvPicPr>
          <p:blipFill>
            <a:blip r:embed="rId3">
              <a:extLst/>
            </a:blip>
            <a:stretch>
              <a:fillRect/>
            </a:stretch>
          </p:blipFill>
          <p:spPr>
            <a:xfrm>
              <a:off x="-1" y="-1"/>
              <a:ext cx="5444268" cy="6677203"/>
            </a:xfrm>
            <a:prstGeom prst="rect">
              <a:avLst/>
            </a:prstGeom>
            <a:effectLst/>
          </p:spPr>
        </p:pic>
      </p:grpSp>
      <p:grpSp>
        <p:nvGrpSpPr>
          <p:cNvPr id="219" name="Eshwitha.jpeg"/>
          <p:cNvGrpSpPr/>
          <p:nvPr/>
        </p:nvGrpSpPr>
        <p:grpSpPr>
          <a:xfrm>
            <a:off x="14844755" y="1576050"/>
            <a:ext cx="5816147" cy="6896623"/>
            <a:chOff x="0" y="0"/>
            <a:chExt cx="5816145" cy="6896622"/>
          </a:xfrm>
        </p:grpSpPr>
        <p:pic>
          <p:nvPicPr>
            <p:cNvPr id="218" name="Eshwitha.jpeg" descr="Eshwitha.jpeg"/>
            <p:cNvPicPr>
              <a:picLocks noChangeAspect="1"/>
            </p:cNvPicPr>
            <p:nvPr/>
          </p:nvPicPr>
          <p:blipFill>
            <a:blip r:embed="rId4">
              <a:extLst/>
            </a:blip>
            <a:srcRect l="0" t="0" r="0" b="0"/>
            <a:stretch>
              <a:fillRect/>
            </a:stretch>
          </p:blipFill>
          <p:spPr>
            <a:xfrm>
              <a:off x="127000" y="88900"/>
              <a:ext cx="5562146" cy="6566423"/>
            </a:xfrm>
            <a:prstGeom prst="rect">
              <a:avLst/>
            </a:prstGeom>
            <a:ln>
              <a:noFill/>
            </a:ln>
            <a:effectLst/>
          </p:spPr>
        </p:pic>
        <p:pic>
          <p:nvPicPr>
            <p:cNvPr id="217" name="Eshwitha.jpeg" descr="Eshwitha.jpeg"/>
            <p:cNvPicPr>
              <a:picLocks noChangeAspect="0"/>
            </p:cNvPicPr>
            <p:nvPr/>
          </p:nvPicPr>
          <p:blipFill>
            <a:blip r:embed="rId5">
              <a:extLst/>
            </a:blip>
            <a:stretch>
              <a:fillRect/>
            </a:stretch>
          </p:blipFill>
          <p:spPr>
            <a:xfrm>
              <a:off x="-1" y="0"/>
              <a:ext cx="5816147" cy="6896623"/>
            </a:xfrm>
            <a:prstGeom prst="rect">
              <a:avLst/>
            </a:prstGeom>
            <a:effectLst/>
          </p:spPr>
        </p:pic>
      </p:grpSp>
      <p:sp>
        <p:nvSpPr>
          <p:cNvPr id="220" name="MEDHA TIWARI…"/>
          <p:cNvSpPr txBox="1"/>
          <p:nvPr/>
        </p:nvSpPr>
        <p:spPr>
          <a:xfrm>
            <a:off x="1599476" y="8550460"/>
            <a:ext cx="7693381" cy="2029229"/>
          </a:xfrm>
          <a:prstGeom prst="rect">
            <a:avLst/>
          </a:prstGeom>
          <a:gradFill>
            <a:gsLst>
              <a:gs pos="0">
                <a:schemeClr val="accent4"/>
              </a:gs>
              <a:gs pos="100000">
                <a:schemeClr val="accent4">
                  <a:hueOff val="-903206"/>
                  <a:satOff val="-17119"/>
                  <a:lumOff val="-2084"/>
                </a:schemeClr>
              </a:gs>
            </a:gsLst>
            <a:lin ang="5400000"/>
          </a:gradFill>
          <a:ln w="12700">
            <a:miter lim="400000"/>
          </a:ln>
          <a:effectLst>
            <a:outerShdw sx="100000" sy="100000" kx="0" ky="0" algn="b" rotWithShape="0" blurRad="190500" dist="8455" dir="5400000">
              <a:srgbClr val="000000"/>
            </a:outerShdw>
            <a:reflection blurRad="0" stA="1528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chor="ctr">
            <a:spAutoFit/>
          </a:bodyPr>
          <a:lstStyle/>
          <a:p>
            <a:pPr>
              <a:defRPr sz="4200">
                <a:solidFill>
                  <a:srgbClr val="3B3B3B"/>
                </a:solidFill>
                <a:effectLst>
                  <a:outerShdw sx="100000" sy="100000" kx="0" ky="0" algn="b" rotWithShape="0" blurRad="12700" dist="12700" dir="5400000">
                    <a:srgbClr val="FFFFFF">
                      <a:alpha val="25000"/>
                    </a:srgbClr>
                  </a:outerShdw>
                </a:effectLst>
              </a:defRPr>
            </a:pPr>
            <a:r>
              <a:t>MEDHA TIWARI</a:t>
            </a:r>
          </a:p>
          <a:p>
            <a:pPr>
              <a:defRPr sz="4200">
                <a:solidFill>
                  <a:srgbClr val="3B3B3B"/>
                </a:solidFill>
                <a:effectLst>
                  <a:outerShdw sx="100000" sy="100000" kx="0" ky="0" algn="b" rotWithShape="0" blurRad="12700" dist="12700" dir="5400000">
                    <a:srgbClr val="FFFFFF">
                      <a:alpha val="25000"/>
                    </a:srgbClr>
                  </a:outerShdw>
                </a:effectLst>
              </a:defRPr>
            </a:pPr>
            <a:r>
              <a:t>Computer science Engineering</a:t>
            </a:r>
          </a:p>
          <a:p>
            <a:pPr>
              <a:defRPr sz="4200">
                <a:solidFill>
                  <a:srgbClr val="3B3B3B"/>
                </a:solidFill>
                <a:effectLst>
                  <a:outerShdw sx="100000" sy="100000" kx="0" ky="0" algn="b" rotWithShape="0" blurRad="12700" dist="12700" dir="5400000">
                    <a:srgbClr val="FFFFFF">
                      <a:alpha val="25000"/>
                    </a:srgbClr>
                  </a:outerShdw>
                </a:effectLst>
              </a:defRPr>
            </a:pPr>
            <a:r>
              <a:t> (3rd year)</a:t>
            </a:r>
          </a:p>
        </p:txBody>
      </p:sp>
      <p:sp>
        <p:nvSpPr>
          <p:cNvPr id="221" name="PALAKUR ESHWITHA SAI…"/>
          <p:cNvSpPr txBox="1"/>
          <p:nvPr/>
        </p:nvSpPr>
        <p:spPr>
          <a:xfrm>
            <a:off x="14267516" y="8550460"/>
            <a:ext cx="6970624" cy="2029229"/>
          </a:xfrm>
          <a:prstGeom prst="rect">
            <a:avLst/>
          </a:prstGeom>
          <a:gradFill>
            <a:gsLst>
              <a:gs pos="0">
                <a:schemeClr val="accent4"/>
              </a:gs>
              <a:gs pos="100000">
                <a:schemeClr val="accent4">
                  <a:hueOff val="-903206"/>
                  <a:satOff val="-17119"/>
                  <a:lumOff val="-2084"/>
                </a:schemeClr>
              </a:gs>
            </a:gsLst>
            <a:lin ang="5400000"/>
          </a:gradFill>
          <a:ln w="12700">
            <a:miter lim="400000"/>
          </a:ln>
          <a:effectLst>
            <a:outerShdw sx="100000" sy="100000" kx="0" ky="0" algn="b" rotWithShape="0" blurRad="190500" dist="8455" dir="5400000">
              <a:srgbClr val="000000"/>
            </a:outerShdw>
            <a:reflection blurRad="0" stA="1528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solidFill>
                  <a:srgbClr val="3B3B3B"/>
                </a:solidFill>
                <a:effectLst>
                  <a:outerShdw sx="100000" sy="100000" kx="0" ky="0" algn="b" rotWithShape="0" blurRad="12700" dist="12700" dir="5400000">
                    <a:srgbClr val="FFFFFF">
                      <a:alpha val="25000"/>
                    </a:srgbClr>
                  </a:outerShdw>
                </a:effectLst>
              </a:defRPr>
            </a:pPr>
            <a:r>
              <a:t>PALAKUR ESHWITHA SAI</a:t>
            </a:r>
          </a:p>
          <a:p>
            <a:pPr>
              <a:defRPr sz="4200">
                <a:solidFill>
                  <a:srgbClr val="3B3B3B"/>
                </a:solidFill>
                <a:effectLst>
                  <a:outerShdw sx="100000" sy="100000" kx="0" ky="0" algn="b" rotWithShape="0" blurRad="12700" dist="12700" dir="5400000">
                    <a:srgbClr val="FFFFFF">
                      <a:alpha val="25000"/>
                    </a:srgbClr>
                  </a:outerShdw>
                </a:effectLst>
              </a:defRPr>
            </a:pPr>
            <a:r>
              <a:t>Mathematics &amp; Computing </a:t>
            </a:r>
          </a:p>
          <a:p>
            <a:pPr>
              <a:defRPr sz="4200">
                <a:solidFill>
                  <a:srgbClr val="3B3B3B"/>
                </a:solidFill>
                <a:effectLst>
                  <a:outerShdw sx="100000" sy="100000" kx="0" ky="0" algn="b" rotWithShape="0" blurRad="12700" dist="12700" dir="5400000">
                    <a:srgbClr val="FFFFFF">
                      <a:alpha val="25000"/>
                    </a:srgbClr>
                  </a:outerShdw>
                </a:effectLst>
              </a:defRPr>
            </a:pPr>
            <a:r>
              <a:t>(3rd year)</a:t>
            </a:r>
          </a:p>
        </p:txBody>
      </p:sp>
      <p:sp>
        <p:nvSpPr>
          <p:cNvPr id="222" name="Oval"/>
          <p:cNvSpPr/>
          <p:nvPr/>
        </p:nvSpPr>
        <p:spPr>
          <a:xfrm>
            <a:off x="9233933" y="3154630"/>
            <a:ext cx="4699275" cy="4067078"/>
          </a:xfrm>
          <a:prstGeom prst="ellipse">
            <a:avLst/>
          </a:prstGeom>
          <a:blipFill>
            <a:blip r:embed="rId6"/>
          </a:blip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4200">
                <a:solidFill>
                  <a:srgbClr val="FFFFFF"/>
                </a:solidFill>
                <a:effectLst>
                  <a:outerShdw sx="100000" sy="100000" kx="0" ky="0" algn="b" rotWithShape="0" blurRad="38100" dist="12700" dir="5400000">
                    <a:srgbClr val="000000">
                      <a:alpha val="80000"/>
                    </a:srgbClr>
                  </a:outerShdw>
                </a:effectLst>
              </a:defRPr>
            </a:pPr>
          </a:p>
        </p:txBody>
      </p:sp>
      <p:sp>
        <p:nvSpPr>
          <p:cNvPr id="223" name="OUR TEAM"/>
          <p:cNvSpPr txBox="1"/>
          <p:nvPr/>
        </p:nvSpPr>
        <p:spPr>
          <a:xfrm>
            <a:off x="9785605" y="4702521"/>
            <a:ext cx="3595930" cy="9712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Graphik Semibold"/>
                <a:ea typeface="Graphik Semibold"/>
                <a:cs typeface="Graphik Semibold"/>
                <a:sym typeface="Graphik Semibold"/>
              </a:defRPr>
            </a:lvl1pPr>
          </a:lstStyle>
          <a:p>
            <a:pPr/>
            <a:r>
              <a:t>OUR TEAM</a:t>
            </a:r>
          </a:p>
        </p:txBody>
      </p:sp>
      <p:sp>
        <p:nvSpPr>
          <p:cNvPr id="224" name="THANK YOU!"/>
          <p:cNvSpPr txBox="1"/>
          <p:nvPr/>
        </p:nvSpPr>
        <p:spPr>
          <a:xfrm>
            <a:off x="7959116" y="11452927"/>
            <a:ext cx="7248907" cy="14781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9000">
                <a:solidFill>
                  <a:srgbClr val="FFFFFF"/>
                </a:solidFill>
                <a:latin typeface="+mn-lt"/>
                <a:ea typeface="+mn-ea"/>
                <a:cs typeface="+mn-cs"/>
                <a:sym typeface="Helvetica Neue"/>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Problem"/>
          <p:cNvSpPr txBox="1"/>
          <p:nvPr>
            <p:ph type="ctrTitle"/>
          </p:nvPr>
        </p:nvSpPr>
        <p:spPr>
          <a:xfrm>
            <a:off x="6843169" y="1133651"/>
            <a:ext cx="15961912" cy="2266872"/>
          </a:xfrm>
          <a:prstGeom prst="rect">
            <a:avLst/>
          </a:prstGeom>
          <a:gradFill>
            <a:gsLst>
              <a:gs pos="0">
                <a:schemeClr val="accent4"/>
              </a:gs>
              <a:gs pos="100000">
                <a:schemeClr val="accent4">
                  <a:hueOff val="-903206"/>
                  <a:satOff val="-17119"/>
                  <a:lumOff val="-2084"/>
                </a:schemeClr>
              </a:gs>
            </a:gsLst>
            <a:path path="circle">
              <a:fillToRect l="37721" t="-19636" r="62278" b="119636"/>
            </a:path>
          </a:gradFill>
          <a:effectLst>
            <a:outerShdw sx="100000" sy="100000" kx="0" ky="0" algn="b" rotWithShape="0" blurRad="1270000" dist="635000" dir="5400000">
              <a:srgbClr val="000000"/>
            </a:outerShdw>
          </a:effectLst>
        </p:spPr>
        <p:txBody>
          <a:bodyPr/>
          <a:lstStyle>
            <a:lvl1pPr>
              <a:defRPr b="0">
                <a:solidFill>
                  <a:srgbClr val="000000"/>
                </a:solidFill>
                <a:latin typeface="Arial Rounded MT Bold"/>
                <a:ea typeface="Arial Rounded MT Bold"/>
                <a:cs typeface="Arial Rounded MT Bold"/>
                <a:sym typeface="Arial Rounded MT Bold"/>
              </a:defRPr>
            </a:lvl1pPr>
          </a:lstStyle>
          <a:p>
            <a:pPr/>
            <a:r>
              <a:t>Problem</a:t>
            </a:r>
          </a:p>
        </p:txBody>
      </p:sp>
      <p:sp>
        <p:nvSpPr>
          <p:cNvPr id="124" name="As technology is drastically growing, we all are shifting to e-commerce, e-pay and so surveys say that 80-90% of the people have shifted to e-payments or online transactions, say Paytm, Gpay or any other random surfed site of clothing or groceries. Some "/>
          <p:cNvSpPr txBox="1"/>
          <p:nvPr>
            <p:ph type="subTitle" idx="1"/>
          </p:nvPr>
        </p:nvSpPr>
        <p:spPr>
          <a:xfrm>
            <a:off x="1428750" y="5470599"/>
            <a:ext cx="21526500" cy="7443492"/>
          </a:xfrm>
          <a:prstGeom prst="rect">
            <a:avLst/>
          </a:prstGeom>
        </p:spPr>
        <p:txBody>
          <a:bodyPr/>
          <a:lstStyle/>
          <a:p>
            <a:pPr algn="just" defTabSz="457200">
              <a:lnSpc>
                <a:spcPts val="9000"/>
              </a:lnSpc>
              <a:spcBef>
                <a:spcPts val="2100"/>
              </a:spcBef>
              <a:defRPr sz="4500">
                <a:effectLst/>
                <a:latin typeface="Graphik Semibold"/>
                <a:ea typeface="Graphik Semibold"/>
                <a:cs typeface="Graphik Semibold"/>
                <a:sym typeface="Graphik Semibold"/>
              </a:defRPr>
            </a:pPr>
            <a:r>
              <a:t>As technology is drastically growing, </a:t>
            </a:r>
            <a:r>
              <a:rPr>
                <a:solidFill>
                  <a:srgbClr val="FF9300"/>
                </a:solidFill>
              </a:rPr>
              <a:t>we all are shifting to e-commerce, e-pay and so surveys say that 80-90% of the people have shifted to e-payments or online transactions</a:t>
            </a:r>
            <a:r>
              <a:t>, say Paytm, Gpay or any other random surfed site of clothing or groceries. Some non- secured sites even try to access user’s highly confidential information without their permission. Hackers also got their hands red into it, and can easily hack into the local sites to get the credit card informations, and we never know how</a:t>
            </a:r>
            <a:r>
              <a:rPr>
                <a:solidFill>
                  <a:srgbClr val="FF2600"/>
                </a:solidFill>
              </a:rPr>
              <a:t> </a:t>
            </a:r>
            <a:r>
              <a:rPr>
                <a:solidFill>
                  <a:srgbClr val="00FA92"/>
                </a:solidFill>
              </a:rPr>
              <a:t>much lossy it could be! </a:t>
            </a:r>
          </a:p>
        </p:txBody>
      </p:sp>
      <p:pic>
        <p:nvPicPr>
          <p:cNvPr id="125" name="problem.jpg" descr="problem.jpg"/>
          <p:cNvPicPr>
            <a:picLocks noChangeAspect="0"/>
          </p:cNvPicPr>
          <p:nvPr/>
        </p:nvPicPr>
        <p:blipFill>
          <a:blip r:embed="rId2">
            <a:extLst/>
          </a:blip>
          <a:stretch>
            <a:fillRect/>
          </a:stretch>
        </p:blipFill>
        <p:spPr>
          <a:xfrm>
            <a:off x="3518460" y="520169"/>
            <a:ext cx="3417636" cy="3493836"/>
          </a:xfrm>
          <a:prstGeom prst="rect">
            <a:avLst/>
          </a:prstGeom>
          <a:effectLst>
            <a:reflection blurRad="0" stA="12896"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What Market requires?"/>
          <p:cNvSpPr txBox="1"/>
          <p:nvPr>
            <p:ph type="title"/>
          </p:nvPr>
        </p:nvSpPr>
        <p:spPr>
          <a:xfrm>
            <a:off x="6793963" y="699085"/>
            <a:ext cx="11226247" cy="2209801"/>
          </a:xfrm>
          <a:prstGeom prst="rect">
            <a:avLst/>
          </a:prstGeom>
          <a:gradFill>
            <a:gsLst>
              <a:gs pos="0">
                <a:schemeClr val="accent4">
                  <a:hueOff val="-903206"/>
                  <a:satOff val="-17119"/>
                  <a:lumOff val="-2084"/>
                </a:schemeClr>
              </a:gs>
              <a:gs pos="100000">
                <a:schemeClr val="accent4"/>
              </a:gs>
            </a:gsLst>
            <a:lin ang="5400000"/>
          </a:gradFill>
          <a:effectLst>
            <a:outerShdw sx="100000" sy="100000" kx="0" ky="0" algn="b" rotWithShape="0" blurRad="1270000" dist="635000" dir="5400000">
              <a:srgbClr val="000000"/>
            </a:outerShdw>
            <a:reflection blurRad="0" stA="53655" stPos="0" endA="0" endPos="40000" dist="0" dir="5400000" fadeDir="5400000" sx="100000" sy="-100000" kx="0" ky="0" algn="bl" rotWithShape="0"/>
          </a:effectLst>
        </p:spPr>
        <p:txBody>
          <a:bodyPr/>
          <a:lstStyle>
            <a:lvl1pPr>
              <a:defRPr sz="7200">
                <a:solidFill>
                  <a:srgbClr val="000000"/>
                </a:solidFill>
              </a:defRPr>
            </a:lvl1pPr>
          </a:lstStyle>
          <a:p>
            <a:pPr/>
            <a:r>
              <a:t>What Market requires?</a:t>
            </a:r>
            <a:endParaRPr sz="1200"/>
          </a:p>
        </p:txBody>
      </p:sp>
      <p:sp>
        <p:nvSpPr>
          <p:cNvPr id="128" name="In today’s world, fastest growing market in technical terms, it has become a necessity to at least have a tool or something like that, which will let us know about our transactions.…"/>
          <p:cNvSpPr txBox="1"/>
          <p:nvPr>
            <p:ph type="body" sz="half" idx="1"/>
          </p:nvPr>
        </p:nvSpPr>
        <p:spPr>
          <a:xfrm>
            <a:off x="1422400" y="3302000"/>
            <a:ext cx="12008990" cy="9398000"/>
          </a:xfrm>
          <a:prstGeom prst="rect">
            <a:avLst/>
          </a:prstGeom>
        </p:spPr>
        <p:txBody>
          <a:bodyPr/>
          <a:lstStyle/>
          <a:p>
            <a:pPr algn="just">
              <a:defRPr sz="4000">
                <a:latin typeface="Graphik Semibold"/>
                <a:ea typeface="Graphik Semibold"/>
                <a:cs typeface="Graphik Semibold"/>
                <a:sym typeface="Graphik Semibold"/>
              </a:defRPr>
            </a:pPr>
            <a:r>
              <a:t>In today’s world, fastest growing market in technical terms, it has become </a:t>
            </a:r>
            <a:r>
              <a:rPr>
                <a:solidFill>
                  <a:srgbClr val="FF9300"/>
                </a:solidFill>
              </a:rPr>
              <a:t>a necessity </a:t>
            </a:r>
            <a:r>
              <a:t>to at least have a tool or something like that, </a:t>
            </a:r>
            <a:r>
              <a:rPr>
                <a:solidFill>
                  <a:srgbClr val="FF9300"/>
                </a:solidFill>
              </a:rPr>
              <a:t>which will let us know about our transactions</a:t>
            </a:r>
            <a:r>
              <a:t>. </a:t>
            </a:r>
          </a:p>
          <a:p>
            <a:pPr algn="just">
              <a:defRPr sz="4000">
                <a:latin typeface="Graphik Semibold"/>
                <a:ea typeface="Graphik Semibold"/>
                <a:cs typeface="Graphik Semibold"/>
                <a:sym typeface="Graphik Semibold"/>
              </a:defRPr>
            </a:pPr>
            <a:r>
              <a:t>A </a:t>
            </a:r>
            <a:r>
              <a:rPr>
                <a:solidFill>
                  <a:srgbClr val="000000"/>
                </a:solidFill>
              </a:rPr>
              <a:t>TOOL</a:t>
            </a:r>
            <a:r>
              <a:t>- which will let a user know, whether the transaction he/she made was fraudulent or not.</a:t>
            </a:r>
          </a:p>
          <a:p>
            <a:pPr algn="just">
              <a:defRPr sz="4000">
                <a:latin typeface="Graphik Semibold"/>
                <a:ea typeface="Graphik Semibold"/>
                <a:cs typeface="Graphik Semibold"/>
                <a:sym typeface="Graphik Semibold"/>
              </a:defRPr>
            </a:pPr>
            <a:r>
              <a:t>Not only a particular individual needs that, in-fact big firms, commercial companies, banks and many other organisation has a requirement of it.</a:t>
            </a:r>
          </a:p>
        </p:txBody>
      </p:sp>
      <p:pic>
        <p:nvPicPr>
          <p:cNvPr id="129" name="market.jpg" descr="market.jpg"/>
          <p:cNvPicPr>
            <a:picLocks noChangeAspect="1"/>
          </p:cNvPicPr>
          <p:nvPr/>
        </p:nvPicPr>
        <p:blipFill>
          <a:blip r:embed="rId2">
            <a:extLst/>
          </a:blip>
          <a:stretch>
            <a:fillRect/>
          </a:stretch>
        </p:blipFill>
        <p:spPr>
          <a:xfrm>
            <a:off x="14356491" y="4415315"/>
            <a:ext cx="9826260" cy="6358169"/>
          </a:xfrm>
          <a:prstGeom prst="rect">
            <a:avLst/>
          </a:prstGeom>
          <a:ln w="25400">
            <a:miter lim="400000"/>
          </a:ln>
          <a:effectLst>
            <a:reflection blurRad="0" stA="22098"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Problem in today’s industry"/>
          <p:cNvSpPr txBox="1"/>
          <p:nvPr>
            <p:ph type="title"/>
          </p:nvPr>
        </p:nvSpPr>
        <p:spPr>
          <a:xfrm>
            <a:off x="1753834" y="465073"/>
            <a:ext cx="17228512" cy="2209801"/>
          </a:xfrm>
          <a:prstGeom prst="rect">
            <a:avLst/>
          </a:prstGeom>
          <a:gradFill>
            <a:gsLst>
              <a:gs pos="0">
                <a:schemeClr val="accent4"/>
              </a:gs>
              <a:gs pos="100000">
                <a:schemeClr val="accent4">
                  <a:hueOff val="-903206"/>
                  <a:satOff val="-17119"/>
                  <a:lumOff val="-2084"/>
                </a:schemeClr>
              </a:gs>
            </a:gsLst>
            <a:lin ang="5400000"/>
          </a:gradFill>
          <a:effectLst>
            <a:outerShdw sx="100000" sy="100000" kx="0" ky="0" algn="b" rotWithShape="0" blurRad="1270000" dist="635000" dir="5400000">
              <a:srgbClr val="000000">
                <a:alpha val="70697"/>
              </a:srgbClr>
            </a:outerShdw>
            <a:reflection blurRad="0" stA="0" stPos="0" endA="0" endPos="40000" dist="0" dir="5400000" fadeDir="5400000" sx="100000" sy="-100000" kx="0" ky="0" algn="bl" rotWithShape="0"/>
          </a:effectLst>
        </p:spPr>
        <p:txBody>
          <a:bodyPr/>
          <a:lstStyle>
            <a:lvl1pPr>
              <a:defRPr b="0" sz="7200">
                <a:solidFill>
                  <a:srgbClr val="000000"/>
                </a:solidFill>
                <a:latin typeface="Arial Rounded MT Bold"/>
                <a:ea typeface="Arial Rounded MT Bold"/>
                <a:cs typeface="Arial Rounded MT Bold"/>
                <a:sym typeface="Arial Rounded MT Bold"/>
              </a:defRPr>
            </a:lvl1pPr>
          </a:lstStyle>
          <a:p>
            <a:pPr/>
            <a:r>
              <a:t>Problem in today’s industry </a:t>
            </a:r>
            <a:endParaRPr sz="1200"/>
          </a:p>
        </p:txBody>
      </p:sp>
      <p:sp>
        <p:nvSpPr>
          <p:cNvPr id="132" name="There is a gap between the users and the highly secured network of transaction channels.…"/>
          <p:cNvSpPr txBox="1"/>
          <p:nvPr>
            <p:ph type="body" idx="1"/>
          </p:nvPr>
        </p:nvSpPr>
        <p:spPr>
          <a:xfrm>
            <a:off x="1361901" y="3410093"/>
            <a:ext cx="17469332" cy="9809013"/>
          </a:xfrm>
          <a:prstGeom prst="rect">
            <a:avLst/>
          </a:prstGeom>
        </p:spPr>
        <p:txBody>
          <a:bodyPr/>
          <a:lstStyle/>
          <a:p>
            <a:pPr marL="292607" indent="-203200" algn="just" defTabSz="292607">
              <a:lnSpc>
                <a:spcPts val="6200"/>
              </a:lnSpc>
              <a:spcBef>
                <a:spcPts val="0"/>
              </a:spcBef>
              <a:buClr>
                <a:srgbClr val="595959"/>
              </a:buClr>
              <a:buSzPct val="100000"/>
              <a:buFont typeface="Arial"/>
              <a:defRPr sz="3520">
                <a:solidFill>
                  <a:srgbClr val="FFFFFF"/>
                </a:solidFill>
                <a:effectLst/>
                <a:latin typeface="Graphik Semibold"/>
                <a:ea typeface="Graphik Semibold"/>
                <a:cs typeface="Graphik Semibold"/>
                <a:sym typeface="Graphik Semibold"/>
              </a:defRPr>
            </a:pPr>
            <a:r>
              <a:t>There is a </a:t>
            </a:r>
            <a:r>
              <a:rPr>
                <a:solidFill>
                  <a:srgbClr val="000000"/>
                </a:solidFill>
              </a:rPr>
              <a:t>gap between the users and the highly secured network</a:t>
            </a:r>
            <a:r>
              <a:t> of transaction channels.</a:t>
            </a:r>
            <a:br/>
          </a:p>
          <a:p>
            <a:pPr marL="292607" indent="-203200" algn="just" defTabSz="292607">
              <a:lnSpc>
                <a:spcPts val="6200"/>
              </a:lnSpc>
              <a:spcBef>
                <a:spcPts val="0"/>
              </a:spcBef>
              <a:buClr>
                <a:srgbClr val="595959"/>
              </a:buClr>
              <a:buSzPct val="100000"/>
              <a:buFont typeface="Arial"/>
              <a:defRPr sz="3520">
                <a:solidFill>
                  <a:srgbClr val="FFFFFF"/>
                </a:solidFill>
                <a:effectLst/>
                <a:latin typeface="Graphik Semibold"/>
                <a:ea typeface="Graphik Semibold"/>
                <a:cs typeface="Graphik Semibold"/>
                <a:sym typeface="Graphik Semibold"/>
              </a:defRPr>
            </a:pPr>
            <a:r>
              <a:t>There are many Hackers all around, smartly they just hack into the local sites and steal the user’s credential. There are many fraud websites as well, which do the same thing.</a:t>
            </a:r>
            <a:br/>
          </a:p>
          <a:p>
            <a:pPr marL="292607" indent="-203200" algn="just" defTabSz="292607">
              <a:lnSpc>
                <a:spcPts val="6200"/>
              </a:lnSpc>
              <a:spcBef>
                <a:spcPts val="0"/>
              </a:spcBef>
              <a:buClr>
                <a:srgbClr val="595959"/>
              </a:buClr>
              <a:buSzPct val="100000"/>
              <a:buFont typeface="Arial"/>
              <a:defRPr sz="3520">
                <a:solidFill>
                  <a:srgbClr val="FFFFFF"/>
                </a:solidFill>
                <a:effectLst/>
                <a:latin typeface="Graphik Semibold"/>
                <a:ea typeface="Graphik Semibold"/>
                <a:cs typeface="Graphik Semibold"/>
                <a:sym typeface="Graphik Semibold"/>
              </a:defRPr>
            </a:pPr>
            <a:r>
              <a:t>We all must have gone through some space of time where without any reason we get some </a:t>
            </a:r>
            <a:r>
              <a:rPr>
                <a:solidFill>
                  <a:srgbClr val="000000"/>
                </a:solidFill>
              </a:rPr>
              <a:t>random otps.</a:t>
            </a:r>
            <a:br>
              <a:rPr>
                <a:solidFill>
                  <a:srgbClr val="000000"/>
                </a:solidFill>
              </a:rPr>
            </a:br>
          </a:p>
          <a:p>
            <a:pPr marL="292607" indent="-203200" algn="just" defTabSz="292607">
              <a:lnSpc>
                <a:spcPts val="6200"/>
              </a:lnSpc>
              <a:spcBef>
                <a:spcPts val="0"/>
              </a:spcBef>
              <a:buClr>
                <a:srgbClr val="595959"/>
              </a:buClr>
              <a:buSzPct val="100000"/>
              <a:buFont typeface="Arial"/>
              <a:defRPr sz="3520">
                <a:solidFill>
                  <a:srgbClr val="FFFFFF"/>
                </a:solidFill>
                <a:effectLst/>
                <a:latin typeface="Graphik Semibold"/>
                <a:ea typeface="Graphik Semibold"/>
                <a:cs typeface="Graphik Semibold"/>
                <a:sym typeface="Graphik Semibold"/>
              </a:defRPr>
            </a:pPr>
            <a:r>
              <a:t>And similarly, there are many different types of technique which they use, and user is unaware of that.</a:t>
            </a:r>
            <a:br/>
          </a:p>
          <a:p>
            <a:pPr marL="292607" indent="-203200" algn="just" defTabSz="292607">
              <a:lnSpc>
                <a:spcPts val="6200"/>
              </a:lnSpc>
              <a:spcBef>
                <a:spcPts val="0"/>
              </a:spcBef>
              <a:buClr>
                <a:srgbClr val="595959"/>
              </a:buClr>
              <a:buSzPct val="100000"/>
              <a:buFont typeface="Arial"/>
              <a:defRPr sz="3520">
                <a:solidFill>
                  <a:srgbClr val="FFFFFF"/>
                </a:solidFill>
                <a:effectLst/>
                <a:latin typeface="Graphik Semibold"/>
                <a:ea typeface="Graphik Semibold"/>
                <a:cs typeface="Graphik Semibold"/>
                <a:sym typeface="Graphik Semibold"/>
              </a:defRPr>
            </a:pPr>
            <a:r>
              <a:t>Today, it is a </a:t>
            </a:r>
            <a:r>
              <a:rPr>
                <a:solidFill>
                  <a:srgbClr val="000000"/>
                </a:solidFill>
              </a:rPr>
              <a:t>very common practice, to steal the credentials and make money!</a:t>
            </a:r>
            <a:br>
              <a:rPr>
                <a:solidFill>
                  <a:srgbClr val="000000"/>
                </a:solidFill>
              </a:rPr>
            </a:br>
          </a:p>
          <a:p>
            <a:pPr marL="292607" indent="-203200" algn="just" defTabSz="292607">
              <a:lnSpc>
                <a:spcPts val="6200"/>
              </a:lnSpc>
              <a:spcBef>
                <a:spcPts val="1300"/>
              </a:spcBef>
              <a:buClr>
                <a:srgbClr val="595959"/>
              </a:buClr>
              <a:buSzPct val="100000"/>
              <a:buFont typeface="Arial"/>
              <a:defRPr sz="3520">
                <a:solidFill>
                  <a:srgbClr val="FFFFFF"/>
                </a:solidFill>
                <a:effectLst/>
                <a:latin typeface="Graphik Semibold"/>
                <a:ea typeface="Graphik Semibold"/>
                <a:cs typeface="Graphik Semibold"/>
                <a:sym typeface="Graphik Semibold"/>
              </a:defRPr>
            </a:pPr>
            <a:r>
              <a:t>So, this gap between a secured channel and the user is not yet built completely.</a:t>
            </a:r>
          </a:p>
        </p:txBody>
      </p:sp>
      <p:pic>
        <p:nvPicPr>
          <p:cNvPr id="133" name="hacker.jpg" descr="hacker.jpg"/>
          <p:cNvPicPr>
            <a:picLocks noChangeAspect="1"/>
          </p:cNvPicPr>
          <p:nvPr/>
        </p:nvPicPr>
        <p:blipFill>
          <a:blip r:embed="rId2">
            <a:extLst/>
          </a:blip>
          <a:stretch>
            <a:fillRect/>
          </a:stretch>
        </p:blipFill>
        <p:spPr>
          <a:xfrm>
            <a:off x="19159619" y="4621207"/>
            <a:ext cx="4832973" cy="3624730"/>
          </a:xfrm>
          <a:prstGeom prst="rect">
            <a:avLst/>
          </a:prstGeom>
          <a:ln w="12700">
            <a:miter lim="400000"/>
          </a:ln>
          <a:effectLst>
            <a:reflection blurRad="0" stA="50000" stPos="0" endA="0" endPos="40000" dist="0" dir="5400000" fadeDir="5400000" sx="100000" sy="-100000" kx="0" ky="0" algn="bl" rotWithShape="0"/>
          </a:effectLst>
        </p:spPr>
      </p:pic>
      <p:pic>
        <p:nvPicPr>
          <p:cNvPr id="134" name="badmoney.jpg" descr="badmoney.jpg"/>
          <p:cNvPicPr>
            <a:picLocks noChangeAspect="1"/>
          </p:cNvPicPr>
          <p:nvPr/>
        </p:nvPicPr>
        <p:blipFill>
          <a:blip r:embed="rId3">
            <a:extLst/>
          </a:blip>
          <a:stretch>
            <a:fillRect/>
          </a:stretch>
        </p:blipFill>
        <p:spPr>
          <a:xfrm>
            <a:off x="20289059" y="9091537"/>
            <a:ext cx="3048001" cy="2032001"/>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e are using Machine learning techniques and Algorithms to train a model, which will help the user to identify whether a particular transaction was fraudulent or not based on some regress patterns.…"/>
          <p:cNvSpPr txBox="1"/>
          <p:nvPr>
            <p:ph type="body" idx="1"/>
          </p:nvPr>
        </p:nvSpPr>
        <p:spPr>
          <a:xfrm>
            <a:off x="1435100" y="4990636"/>
            <a:ext cx="21526500" cy="7809727"/>
          </a:xfrm>
          <a:prstGeom prst="rect">
            <a:avLst/>
          </a:prstGeom>
        </p:spPr>
        <p:txBody>
          <a:bodyPr/>
          <a:lstStyle/>
          <a:p>
            <a:pPr algn="just">
              <a:defRPr>
                <a:latin typeface="Graphik Semibold"/>
                <a:ea typeface="Graphik Semibold"/>
                <a:cs typeface="Graphik Semibold"/>
                <a:sym typeface="Graphik Semibold"/>
              </a:defRPr>
            </a:pPr>
            <a:r>
              <a:t>We are using </a:t>
            </a:r>
            <a:r>
              <a:rPr>
                <a:solidFill>
                  <a:srgbClr val="00FA92"/>
                </a:solidFill>
              </a:rPr>
              <a:t>Machine learning techniques</a:t>
            </a:r>
            <a:r>
              <a:t> and Algorithms to train a model, which will help the user to identify whether a particular transaction was fraudulent or not based on some regress patterns. </a:t>
            </a:r>
          </a:p>
          <a:p>
            <a:pPr algn="just">
              <a:defRPr>
                <a:latin typeface="Graphik Semibold"/>
                <a:ea typeface="Graphik Semibold"/>
                <a:cs typeface="Graphik Semibold"/>
                <a:sym typeface="Graphik Semibold"/>
              </a:defRPr>
            </a:pPr>
            <a:r>
              <a:t>Also, we have taken the help of </a:t>
            </a:r>
            <a:r>
              <a:rPr>
                <a:solidFill>
                  <a:srgbClr val="00FA92"/>
                </a:solidFill>
              </a:rPr>
              <a:t>AWS (amazon web services)</a:t>
            </a:r>
            <a:r>
              <a:t>, to deploy the trained model.</a:t>
            </a:r>
          </a:p>
          <a:p>
            <a:pPr algn="just">
              <a:defRPr>
                <a:latin typeface="Graphik Semibold"/>
                <a:ea typeface="Graphik Semibold"/>
                <a:cs typeface="Graphik Semibold"/>
                <a:sym typeface="Graphik Semibold"/>
              </a:defRPr>
            </a:pPr>
            <a:r>
              <a:t>The deployed model can be </a:t>
            </a:r>
            <a:r>
              <a:rPr>
                <a:solidFill>
                  <a:srgbClr val="00FA92"/>
                </a:solidFill>
              </a:rPr>
              <a:t>used as a tool by the end users</a:t>
            </a:r>
            <a:r>
              <a:t>.</a:t>
            </a:r>
            <a:br/>
          </a:p>
        </p:txBody>
      </p:sp>
      <p:sp>
        <p:nvSpPr>
          <p:cNvPr id="137" name="Magic Tool:…"/>
          <p:cNvSpPr txBox="1"/>
          <p:nvPr/>
        </p:nvSpPr>
        <p:spPr>
          <a:xfrm>
            <a:off x="10418200" y="1295959"/>
            <a:ext cx="12416349" cy="2438401"/>
          </a:xfrm>
          <a:prstGeom prst="rect">
            <a:avLst/>
          </a:prstGeom>
          <a:gradFill>
            <a:gsLst>
              <a:gs pos="0">
                <a:schemeClr val="accent4"/>
              </a:gs>
              <a:gs pos="100000">
                <a:schemeClr val="accent4">
                  <a:hueOff val="-903206"/>
                  <a:satOff val="-17119"/>
                  <a:lumOff val="-2084"/>
                </a:schemeClr>
              </a:gs>
            </a:gsLst>
            <a:path path="circle">
              <a:fillToRect l="37721" t="-19636" r="62278" b="119636"/>
            </a:path>
          </a:gradFill>
          <a:ln w="12700">
            <a:miter lim="400000"/>
          </a:ln>
          <a:effectLst>
            <a:outerShdw sx="100000" sy="100000" kx="0" ky="0" algn="b" rotWithShape="0" blurRad="1270000" dist="635000" dir="5400000">
              <a:srgbClr val="000000"/>
            </a:outerShdw>
            <a:reflection blurRad="0" stA="49822"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chor="b">
            <a:spAutoFit/>
          </a:bodyPr>
          <a:lstStyle/>
          <a:p>
            <a:pPr lvl="1">
              <a:defRPr>
                <a:solidFill>
                  <a:srgbClr val="000000"/>
                </a:solidFill>
              </a:defRPr>
            </a:pPr>
            <a:r>
              <a:rPr b="1">
                <a:latin typeface="+mn-lt"/>
                <a:ea typeface="+mn-ea"/>
                <a:cs typeface="+mn-cs"/>
                <a:sym typeface="Helvetica Neue"/>
              </a:rPr>
              <a:t>Magic Tool: </a:t>
            </a:r>
            <a:endParaRPr b="1">
              <a:latin typeface="+mn-lt"/>
              <a:ea typeface="+mn-ea"/>
              <a:cs typeface="+mn-cs"/>
              <a:sym typeface="Helvetica Neue"/>
            </a:endParaRPr>
          </a:p>
          <a:p>
            <a:pPr lvl="1">
              <a:defRPr>
                <a:solidFill>
                  <a:srgbClr val="000000"/>
                </a:solidFill>
                <a:latin typeface="Arial Rounded MT Bold"/>
                <a:ea typeface="Arial Rounded MT Bold"/>
                <a:cs typeface="Arial Rounded MT Bold"/>
                <a:sym typeface="Arial Rounded MT Bold"/>
              </a:defRPr>
            </a:pPr>
            <a:r>
              <a:t>Solution</a:t>
            </a:r>
          </a:p>
        </p:txBody>
      </p:sp>
      <p:pic>
        <p:nvPicPr>
          <p:cNvPr id="138" name="solution.jpg" descr="solution.jpg"/>
          <p:cNvPicPr>
            <a:picLocks noChangeAspect="1"/>
          </p:cNvPicPr>
          <p:nvPr/>
        </p:nvPicPr>
        <p:blipFill>
          <a:blip r:embed="rId2">
            <a:extLst/>
          </a:blip>
          <a:stretch>
            <a:fillRect/>
          </a:stretch>
        </p:blipFill>
        <p:spPr>
          <a:xfrm>
            <a:off x="3349460" y="698490"/>
            <a:ext cx="6997884" cy="435970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Analysis"/>
          <p:cNvSpPr txBox="1"/>
          <p:nvPr>
            <p:ph type="title"/>
          </p:nvPr>
        </p:nvSpPr>
        <p:spPr>
          <a:xfrm>
            <a:off x="8004473" y="450567"/>
            <a:ext cx="7701265" cy="1943692"/>
          </a:xfrm>
          <a:prstGeom prst="rect">
            <a:avLst/>
          </a:prstGeom>
          <a:gradFill>
            <a:gsLst>
              <a:gs pos="0">
                <a:schemeClr val="accent4">
                  <a:hueOff val="-903206"/>
                  <a:satOff val="-17119"/>
                  <a:lumOff val="-2084"/>
                </a:schemeClr>
              </a:gs>
              <a:gs pos="100000">
                <a:schemeClr val="accent4"/>
              </a:gs>
            </a:gsLst>
            <a:path path="circle">
              <a:fillToRect l="37721" t="-19636" r="62278" b="119636"/>
            </a:path>
          </a:gradFill>
          <a:effectLst>
            <a:outerShdw sx="100000" sy="100000" kx="0" ky="0" algn="b" rotWithShape="0" blurRad="1270000" dist="635000" dir="5400000">
              <a:srgbClr val="000000">
                <a:alpha val="74075"/>
              </a:srgbClr>
            </a:outerShdw>
            <a:reflection blurRad="0" stA="50000" stPos="0" endA="0" endPos="40000" dist="0" dir="5400000" fadeDir="5400000" sx="100000" sy="-100000" kx="0" ky="0" algn="bl" rotWithShape="0"/>
          </a:effectLst>
        </p:spPr>
        <p:txBody>
          <a:bodyPr/>
          <a:lstStyle>
            <a:lvl1pPr>
              <a:defRPr b="0" sz="4200">
                <a:solidFill>
                  <a:srgbClr val="000000"/>
                </a:solidFill>
                <a:effectLst>
                  <a:outerShdw sx="100000" sy="100000" kx="0" ky="0" algn="b" rotWithShape="0" blurRad="12700" dist="12700" dir="5400000">
                    <a:srgbClr val="FFFFFF">
                      <a:alpha val="25000"/>
                    </a:srgbClr>
                  </a:outerShdw>
                </a:effectLst>
                <a:latin typeface="Graphik Semibold"/>
                <a:ea typeface="Graphik Semibold"/>
                <a:cs typeface="Graphik Semibold"/>
                <a:sym typeface="Graphik Semibold"/>
              </a:defRPr>
            </a:lvl1pPr>
          </a:lstStyle>
          <a:p>
            <a:pPr/>
            <a:r>
              <a:t>Exploratory Data Analysis </a:t>
            </a:r>
            <a:endParaRPr sz="1200"/>
          </a:p>
        </p:txBody>
      </p:sp>
      <p:sp>
        <p:nvSpPr>
          <p:cNvPr id="141" name="STEP 1 -"/>
          <p:cNvSpPr txBox="1"/>
          <p:nvPr/>
        </p:nvSpPr>
        <p:spPr>
          <a:xfrm>
            <a:off x="1178950" y="4586329"/>
            <a:ext cx="2268703" cy="733829"/>
          </a:xfrm>
          <a:prstGeom prst="rect">
            <a:avLst/>
          </a:prstGeom>
          <a:blipFill>
            <a:blip r:embed="rId2"/>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1 -</a:t>
            </a:r>
          </a:p>
        </p:txBody>
      </p:sp>
      <p:sp>
        <p:nvSpPr>
          <p:cNvPr id="142" name="The dataset chosen is highly unbalanced with only 0.0172% fraudulent transactions. Hence, we analyse the data to obtain better regress patterns."/>
          <p:cNvSpPr txBox="1"/>
          <p:nvPr/>
        </p:nvSpPr>
        <p:spPr>
          <a:xfrm>
            <a:off x="882682" y="2884669"/>
            <a:ext cx="23830281" cy="14427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46100" indent="-546100" algn="l">
              <a:spcBef>
                <a:spcPts val="5900"/>
              </a:spcBef>
              <a:buSzPct val="75000"/>
              <a:buChar char="•"/>
              <a:defRPr sz="4000">
                <a:latin typeface="Graphik Semibold"/>
                <a:ea typeface="Graphik Semibold"/>
                <a:cs typeface="Graphik Semibold"/>
                <a:sym typeface="Graphik Semibold"/>
              </a:defRPr>
            </a:pPr>
            <a:r>
              <a:t>The </a:t>
            </a:r>
            <a:r>
              <a:rPr>
                <a:hlinkClick r:id="rId3" invalidUrl="" action="" tgtFrame="" tooltip="" history="1" highlightClick="0" endSnd="0"/>
              </a:rPr>
              <a:t>dataset</a:t>
            </a:r>
            <a:r>
              <a:t> chosen is highly </a:t>
            </a:r>
            <a:r>
              <a:rPr>
                <a:solidFill>
                  <a:srgbClr val="FFFB00"/>
                </a:solidFill>
              </a:rPr>
              <a:t>unbalanced</a:t>
            </a:r>
            <a:r>
              <a:t> with only 0.0172% fraudulent transactions. Hence, we analyse the data to obtain better regress patterns.</a:t>
            </a:r>
          </a:p>
        </p:txBody>
      </p:sp>
      <p:sp>
        <p:nvSpPr>
          <p:cNvPr id="143" name="STEP 2 -"/>
          <p:cNvSpPr txBox="1"/>
          <p:nvPr/>
        </p:nvSpPr>
        <p:spPr>
          <a:xfrm>
            <a:off x="1178950" y="6316611"/>
            <a:ext cx="2268703" cy="733829"/>
          </a:xfrm>
          <a:prstGeom prst="rect">
            <a:avLst/>
          </a:prstGeom>
          <a:blipFill>
            <a:blip r:embed="rId4"/>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2 -</a:t>
            </a:r>
          </a:p>
        </p:txBody>
      </p:sp>
      <p:sp>
        <p:nvSpPr>
          <p:cNvPr id="144" name="STEP 3 -"/>
          <p:cNvSpPr txBox="1"/>
          <p:nvPr/>
        </p:nvSpPr>
        <p:spPr>
          <a:xfrm>
            <a:off x="1178950" y="8046893"/>
            <a:ext cx="2268703" cy="733829"/>
          </a:xfrm>
          <a:prstGeom prst="rect">
            <a:avLst/>
          </a:prstGeom>
          <a:blipFill>
            <a:blip r:embed="rId5"/>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3 -</a:t>
            </a:r>
          </a:p>
        </p:txBody>
      </p:sp>
      <p:sp>
        <p:nvSpPr>
          <p:cNvPr id="145" name="STEP 4 -"/>
          <p:cNvSpPr txBox="1"/>
          <p:nvPr/>
        </p:nvSpPr>
        <p:spPr>
          <a:xfrm>
            <a:off x="1180049" y="9777175"/>
            <a:ext cx="2268704" cy="733829"/>
          </a:xfrm>
          <a:prstGeom prst="rect">
            <a:avLst/>
          </a:prstGeom>
          <a:blipFill>
            <a:blip r:embed="rId6"/>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4 -</a:t>
            </a:r>
          </a:p>
        </p:txBody>
      </p:sp>
      <p:sp>
        <p:nvSpPr>
          <p:cNvPr id="146" name="STEP 5 -"/>
          <p:cNvSpPr txBox="1"/>
          <p:nvPr/>
        </p:nvSpPr>
        <p:spPr>
          <a:xfrm>
            <a:off x="1178950" y="11507457"/>
            <a:ext cx="2268703" cy="733829"/>
          </a:xfrm>
          <a:prstGeom prst="rect">
            <a:avLst/>
          </a:prstGeom>
          <a:blipFill>
            <a:blip r:embed="rId7"/>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5 -</a:t>
            </a:r>
          </a:p>
        </p:txBody>
      </p:sp>
      <p:sp>
        <p:nvSpPr>
          <p:cNvPr id="147" name="Presence of any null values and Skewness of features."/>
          <p:cNvSpPr txBox="1"/>
          <p:nvPr/>
        </p:nvSpPr>
        <p:spPr>
          <a:xfrm>
            <a:off x="3937426" y="4530571"/>
            <a:ext cx="19385602" cy="2040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sz="3500">
                <a:latin typeface="Graphik Semibold"/>
                <a:ea typeface="Graphik Semibold"/>
                <a:cs typeface="Graphik Semibold"/>
                <a:sym typeface="Graphik Semibold"/>
              </a:defRPr>
            </a:pPr>
            <a:r>
              <a:t>Presence of any </a:t>
            </a:r>
            <a:r>
              <a:rPr>
                <a:solidFill>
                  <a:srgbClr val="00FA92"/>
                </a:solidFill>
              </a:rPr>
              <a:t>null values</a:t>
            </a:r>
            <a:r>
              <a:t> and </a:t>
            </a:r>
            <a:r>
              <a:rPr>
                <a:solidFill>
                  <a:srgbClr val="00FA92"/>
                </a:solidFill>
              </a:rPr>
              <a:t>Skewness</a:t>
            </a:r>
            <a:r>
              <a:t> of features. </a:t>
            </a:r>
          </a:p>
        </p:txBody>
      </p:sp>
      <p:sp>
        <p:nvSpPr>
          <p:cNvPr id="148" name="Correlations between the features and the class of the transaction (fraud or not)."/>
          <p:cNvSpPr txBox="1"/>
          <p:nvPr/>
        </p:nvSpPr>
        <p:spPr>
          <a:xfrm>
            <a:off x="3868322" y="6365248"/>
            <a:ext cx="19197845" cy="2040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sz="3500">
                <a:latin typeface="Graphik Semibold"/>
                <a:ea typeface="Graphik Semibold"/>
                <a:cs typeface="Graphik Semibold"/>
                <a:sym typeface="Graphik Semibold"/>
              </a:defRPr>
            </a:pPr>
            <a:r>
              <a:rPr>
                <a:solidFill>
                  <a:srgbClr val="00FA92"/>
                </a:solidFill>
              </a:rPr>
              <a:t>Correlations</a:t>
            </a:r>
            <a:r>
              <a:t> between the features and the class of the transaction (fraud or not).</a:t>
            </a:r>
          </a:p>
        </p:txBody>
      </p:sp>
      <p:sp>
        <p:nvSpPr>
          <p:cNvPr id="149" name="Feature scaling is done to optimise model performance."/>
          <p:cNvSpPr txBox="1"/>
          <p:nvPr/>
        </p:nvSpPr>
        <p:spPr>
          <a:xfrm>
            <a:off x="3868322" y="8073039"/>
            <a:ext cx="19197845" cy="2040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sz="3500">
                <a:latin typeface="Graphik Semibold"/>
                <a:ea typeface="Graphik Semibold"/>
                <a:cs typeface="Graphik Semibold"/>
                <a:sym typeface="Graphik Semibold"/>
              </a:defRPr>
            </a:pPr>
            <a:r>
              <a:rPr>
                <a:solidFill>
                  <a:srgbClr val="00FA92"/>
                </a:solidFill>
              </a:rPr>
              <a:t>Feature scaling</a:t>
            </a:r>
            <a:r>
              <a:t> is done to optimise model performance.</a:t>
            </a:r>
          </a:p>
        </p:txBody>
      </p:sp>
      <p:sp>
        <p:nvSpPr>
          <p:cNvPr id="150" name="The dataset is split into X and y where y is the ‘Class’ (0 - non - fraud, 1 - fraud) column and X contains the rest of the dataset."/>
          <p:cNvSpPr txBox="1"/>
          <p:nvPr/>
        </p:nvSpPr>
        <p:spPr>
          <a:xfrm>
            <a:off x="3868322" y="9643762"/>
            <a:ext cx="19197845" cy="2637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3500">
                <a:latin typeface="Graphik Semibold"/>
                <a:ea typeface="Graphik Semibold"/>
                <a:cs typeface="Graphik Semibold"/>
                <a:sym typeface="Graphik Semibold"/>
              </a:defRPr>
            </a:lvl1pPr>
          </a:lstStyle>
          <a:p>
            <a:pPr/>
            <a:r>
              <a:t>The dataset is split into X and y where y is the ‘Class’ (0 - non - fraud, 1 - fraud) column and X contains the rest of the dataset.</a:t>
            </a:r>
          </a:p>
        </p:txBody>
      </p:sp>
      <p:sp>
        <p:nvSpPr>
          <p:cNvPr id="151" name="X and y are further split into train, test and cross validation sets in suitable proportions."/>
          <p:cNvSpPr txBox="1"/>
          <p:nvPr/>
        </p:nvSpPr>
        <p:spPr>
          <a:xfrm>
            <a:off x="3821520" y="11451698"/>
            <a:ext cx="21936876" cy="2040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sz="3500">
                <a:latin typeface="Graphik Semibold"/>
                <a:ea typeface="Graphik Semibold"/>
                <a:cs typeface="Graphik Semibold"/>
                <a:sym typeface="Graphik Semibold"/>
              </a:defRPr>
            </a:pPr>
            <a:r>
              <a:t>X and y are further </a:t>
            </a:r>
            <a:r>
              <a:rPr>
                <a:solidFill>
                  <a:srgbClr val="00FA92"/>
                </a:solidFill>
              </a:rPr>
              <a:t>split</a:t>
            </a:r>
            <a:r>
              <a:t> into train, test and cross validation sets in suitable proportions.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raining and testing the model"/>
          <p:cNvSpPr txBox="1"/>
          <p:nvPr>
            <p:ph type="title"/>
          </p:nvPr>
        </p:nvSpPr>
        <p:spPr>
          <a:xfrm>
            <a:off x="6770562" y="1003300"/>
            <a:ext cx="10083801" cy="2209800"/>
          </a:xfrm>
          <a:prstGeom prst="rect">
            <a:avLst/>
          </a:prstGeom>
          <a:gradFill>
            <a:gsLst>
              <a:gs pos="0">
                <a:schemeClr val="accent4"/>
              </a:gs>
              <a:gs pos="100000">
                <a:schemeClr val="accent4">
                  <a:hueOff val="-903206"/>
                  <a:satOff val="-17119"/>
                  <a:lumOff val="-2084"/>
                </a:schemeClr>
              </a:gs>
            </a:gsLst>
            <a:path path="circle">
              <a:fillToRect l="37721" t="-19636" r="62278" b="119636"/>
            </a:path>
          </a:gradFill>
          <a:effectLst>
            <a:outerShdw sx="100000" sy="100000" kx="0" ky="0" algn="b" rotWithShape="0" blurRad="1270000" dist="635000" dir="5400000">
              <a:srgbClr val="000000"/>
            </a:outerShdw>
            <a:reflection blurRad="0" stA="12982" stPos="0" endA="0" endPos="40000" dist="0" dir="5400000" fadeDir="5400000" sx="100000" sy="-100000" kx="0" ky="0" algn="bl" rotWithShape="0"/>
          </a:effectLst>
        </p:spPr>
        <p:txBody>
          <a:bodyPr/>
          <a:lstStyle>
            <a:lvl1pPr>
              <a:defRPr b="0" sz="4200">
                <a:solidFill>
                  <a:srgbClr val="000000"/>
                </a:solidFill>
                <a:effectLst>
                  <a:outerShdw sx="100000" sy="100000" kx="0" ky="0" algn="b" rotWithShape="0" blurRad="12700" dist="12700" dir="5400000">
                    <a:srgbClr val="FFFFFF">
                      <a:alpha val="25000"/>
                    </a:srgbClr>
                  </a:outerShdw>
                </a:effectLst>
                <a:latin typeface="Graphik Semibold"/>
                <a:ea typeface="Graphik Semibold"/>
                <a:cs typeface="Graphik Semibold"/>
                <a:sym typeface="Graphik Semibold"/>
              </a:defRPr>
            </a:lvl1pPr>
          </a:lstStyle>
          <a:p>
            <a:pPr/>
            <a:r>
              <a:t>Training and testing the model</a:t>
            </a:r>
            <a:endParaRPr sz="1200"/>
          </a:p>
        </p:txBody>
      </p:sp>
      <p:sp>
        <p:nvSpPr>
          <p:cNvPr id="154" name="STEP 1 -"/>
          <p:cNvSpPr txBox="1"/>
          <p:nvPr/>
        </p:nvSpPr>
        <p:spPr>
          <a:xfrm>
            <a:off x="640723" y="4170429"/>
            <a:ext cx="2268704" cy="733829"/>
          </a:xfrm>
          <a:prstGeom prst="rect">
            <a:avLst/>
          </a:prstGeom>
          <a:blipFill>
            <a:blip r:embed="rId2"/>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000000"/>
                </a:solidFill>
                <a:effectLst>
                  <a:outerShdw sx="100000" sy="100000" kx="0" ky="0" algn="b" rotWithShape="0" blurRad="38100" dist="12700" dir="5400000">
                    <a:srgbClr val="000000">
                      <a:alpha val="80000"/>
                    </a:srgbClr>
                  </a:outerShdw>
                </a:effectLst>
              </a:defRPr>
            </a:lvl1pPr>
          </a:lstStyle>
          <a:p>
            <a:pPr/>
            <a:r>
              <a:t>STEP 1 -</a:t>
            </a:r>
          </a:p>
        </p:txBody>
      </p:sp>
      <p:sp>
        <p:nvSpPr>
          <p:cNvPr id="155" name="STEP 2 -"/>
          <p:cNvSpPr txBox="1"/>
          <p:nvPr/>
        </p:nvSpPr>
        <p:spPr>
          <a:xfrm>
            <a:off x="640723" y="6201963"/>
            <a:ext cx="2268704" cy="733829"/>
          </a:xfrm>
          <a:prstGeom prst="rect">
            <a:avLst/>
          </a:prstGeom>
          <a:blipFill>
            <a:blip r:embed="rId3"/>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000000"/>
                </a:solidFill>
                <a:effectLst>
                  <a:outerShdw sx="100000" sy="100000" kx="0" ky="0" algn="b" rotWithShape="0" blurRad="38100" dist="12700" dir="5400000">
                    <a:srgbClr val="000000">
                      <a:alpha val="80000"/>
                    </a:srgbClr>
                  </a:outerShdw>
                </a:effectLst>
              </a:defRPr>
            </a:lvl1pPr>
          </a:lstStyle>
          <a:p>
            <a:pPr/>
            <a:r>
              <a:t>STEP 2 -</a:t>
            </a:r>
          </a:p>
        </p:txBody>
      </p:sp>
      <p:sp>
        <p:nvSpPr>
          <p:cNvPr id="156" name="STEP 3 -"/>
          <p:cNvSpPr txBox="1"/>
          <p:nvPr/>
        </p:nvSpPr>
        <p:spPr>
          <a:xfrm>
            <a:off x="640723" y="8537711"/>
            <a:ext cx="2268704" cy="733829"/>
          </a:xfrm>
          <a:prstGeom prst="rect">
            <a:avLst/>
          </a:prstGeom>
          <a:blipFill>
            <a:blip r:embed="rId4"/>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000000"/>
                </a:solidFill>
                <a:effectLst>
                  <a:outerShdw sx="100000" sy="100000" kx="0" ky="0" algn="b" rotWithShape="0" blurRad="38100" dist="12700" dir="5400000">
                    <a:srgbClr val="000000">
                      <a:alpha val="80000"/>
                    </a:srgbClr>
                  </a:outerShdw>
                </a:effectLst>
              </a:defRPr>
            </a:lvl1pPr>
          </a:lstStyle>
          <a:p>
            <a:pPr/>
            <a:r>
              <a:t>STEP 3 -</a:t>
            </a:r>
          </a:p>
        </p:txBody>
      </p:sp>
      <p:sp>
        <p:nvSpPr>
          <p:cNvPr id="157" name="STEP 4 -"/>
          <p:cNvSpPr txBox="1"/>
          <p:nvPr/>
        </p:nvSpPr>
        <p:spPr>
          <a:xfrm>
            <a:off x="640723" y="10869495"/>
            <a:ext cx="2268704" cy="733829"/>
          </a:xfrm>
          <a:prstGeom prst="rect">
            <a:avLst/>
          </a:prstGeom>
          <a:blipFill>
            <a:blip r:embed="rId5"/>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000000"/>
                </a:solidFill>
                <a:effectLst>
                  <a:outerShdw sx="100000" sy="100000" kx="0" ky="0" algn="b" rotWithShape="0" blurRad="38100" dist="12700" dir="5400000">
                    <a:srgbClr val="000000">
                      <a:alpha val="80000"/>
                    </a:srgbClr>
                  </a:outerShdw>
                </a:effectLst>
              </a:defRPr>
            </a:lvl1pPr>
          </a:lstStyle>
          <a:p>
            <a:pPr/>
            <a:r>
              <a:t>STEP 4 -</a:t>
            </a:r>
          </a:p>
        </p:txBody>
      </p:sp>
      <p:sp>
        <p:nvSpPr>
          <p:cNvPr id="158" name="Spot-Checking technique is applied to select the best classification algorithm."/>
          <p:cNvSpPr txBox="1"/>
          <p:nvPr/>
        </p:nvSpPr>
        <p:spPr>
          <a:xfrm>
            <a:off x="3112353" y="4173736"/>
            <a:ext cx="16884397" cy="2040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5900"/>
              </a:spcBef>
              <a:defRPr sz="3500">
                <a:latin typeface="Graphik Semibold"/>
                <a:ea typeface="Graphik Semibold"/>
                <a:cs typeface="Graphik Semibold"/>
                <a:sym typeface="Graphik Semibold"/>
              </a:defRPr>
            </a:pPr>
            <a:r>
              <a:rPr>
                <a:solidFill>
                  <a:srgbClr val="FF2F92"/>
                </a:solidFill>
              </a:rPr>
              <a:t>Spot-Checking</a:t>
            </a:r>
            <a:r>
              <a:t> technique is applied to select the best classification algorithm.</a:t>
            </a:r>
          </a:p>
        </p:txBody>
      </p:sp>
      <p:sp>
        <p:nvSpPr>
          <p:cNvPr id="159" name="Using the cross validation results, the algorithms which give the best accuracy are found to be Random Forest classification and XGBoost. So, we proceed to train our model with these algorithms."/>
          <p:cNvSpPr txBox="1"/>
          <p:nvPr/>
        </p:nvSpPr>
        <p:spPr>
          <a:xfrm>
            <a:off x="3133262" y="5970389"/>
            <a:ext cx="22055272" cy="2637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sz="3500">
                <a:latin typeface="Graphik Semibold"/>
                <a:ea typeface="Graphik Semibold"/>
                <a:cs typeface="Graphik Semibold"/>
                <a:sym typeface="Graphik Semibold"/>
              </a:defRPr>
            </a:pPr>
            <a:r>
              <a:t>Using the </a:t>
            </a:r>
            <a:r>
              <a:rPr>
                <a:solidFill>
                  <a:srgbClr val="FF2F92"/>
                </a:solidFill>
              </a:rPr>
              <a:t>cross validation</a:t>
            </a:r>
            <a:r>
              <a:t> results, the algorithms which give the best accuracy are found to be Random Forest classification and XGBoost. So, we proceed to train our model with these algorithms.</a:t>
            </a:r>
          </a:p>
        </p:txBody>
      </p:sp>
      <p:sp>
        <p:nvSpPr>
          <p:cNvPr id="160" name="RF Classifier is fit to the training set and the resulting object is used to make predictions on the test set. Similarly, XGBoost Classifier is fit and predictions are made."/>
          <p:cNvSpPr txBox="1"/>
          <p:nvPr/>
        </p:nvSpPr>
        <p:spPr>
          <a:xfrm>
            <a:off x="3147676" y="8259147"/>
            <a:ext cx="20799256" cy="12909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500">
                <a:latin typeface="Graphik Semibold"/>
                <a:ea typeface="Graphik Semibold"/>
                <a:cs typeface="Graphik Semibold"/>
                <a:sym typeface="Graphik Semibold"/>
              </a:defRPr>
            </a:lvl1pPr>
          </a:lstStyle>
          <a:p>
            <a:pPr/>
            <a:r>
              <a:t>RF Classifier is fit to the training set and the resulting object is used to make predictions on the test set. Similarly, XGBoost Classifier is fit and predictions are made.</a:t>
            </a:r>
          </a:p>
        </p:txBody>
      </p:sp>
      <p:sp>
        <p:nvSpPr>
          <p:cNvPr id="161" name="The test set accuracies of RF and XGBoost are found. It is observed that, XGBoost has a slight edge over RF and hence, we use XGBoost Classifier to make our model predictions in deployment."/>
          <p:cNvSpPr txBox="1"/>
          <p:nvPr/>
        </p:nvSpPr>
        <p:spPr>
          <a:xfrm>
            <a:off x="3133445" y="10567988"/>
            <a:ext cx="21376457" cy="2637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sz="3500">
                <a:latin typeface="Graphik Semibold"/>
                <a:ea typeface="Graphik Semibold"/>
                <a:cs typeface="Graphik Semibold"/>
                <a:sym typeface="Graphik Semibold"/>
              </a:defRPr>
            </a:pPr>
            <a:r>
              <a:t>The test set accuracies of RF and XGBoost are found. It is observed that, </a:t>
            </a:r>
            <a:r>
              <a:rPr>
                <a:solidFill>
                  <a:srgbClr val="FF2F92"/>
                </a:solidFill>
              </a:rPr>
              <a:t>XGBoost</a:t>
            </a:r>
            <a:r>
              <a:t> has a slight edge over RF and hence, we use XGBoost Classifier to make our model predictions in </a:t>
            </a:r>
            <a:r>
              <a:rPr>
                <a:solidFill>
                  <a:srgbClr val="FF2F92"/>
                </a:solidFill>
              </a:rPr>
              <a:t>deployment.</a:t>
            </a:r>
            <a:endParaRPr>
              <a:solidFill>
                <a:srgbClr val="FF2F92"/>
              </a:solidFill>
            </a:endParaR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andom forest and XGboost give the highest accuracy"/>
          <p:cNvSpPr txBox="1"/>
          <p:nvPr>
            <p:ph type="title"/>
          </p:nvPr>
        </p:nvSpPr>
        <p:spPr>
          <a:xfrm>
            <a:off x="3412588" y="165660"/>
            <a:ext cx="17899141" cy="1018707"/>
          </a:xfrm>
          <a:prstGeom prst="rect">
            <a:avLst/>
          </a:prstGeom>
          <a:gradFill>
            <a:gsLst>
              <a:gs pos="0">
                <a:schemeClr val="accent4"/>
              </a:gs>
              <a:gs pos="100000">
                <a:schemeClr val="accent4">
                  <a:hueOff val="-903206"/>
                  <a:satOff val="-17119"/>
                  <a:lumOff val="-2084"/>
                </a:schemeClr>
              </a:gs>
            </a:gsLst>
            <a:lin ang="5400000"/>
          </a:gradFill>
          <a:effectLst>
            <a:outerShdw sx="100000" sy="100000" kx="0" ky="0" algn="b" rotWithShape="0" blurRad="50800" dist="25400" dir="5400000">
              <a:srgbClr val="000000">
                <a:alpha val="50000"/>
              </a:srgbClr>
            </a:outerShdw>
          </a:effectLst>
        </p:spPr>
        <p:txBody>
          <a:bodyPr/>
          <a:lstStyle>
            <a:lvl1pPr>
              <a:defRPr b="0" sz="4200">
                <a:solidFill>
                  <a:srgbClr val="3B3B3B"/>
                </a:solidFill>
                <a:effectLst>
                  <a:outerShdw sx="100000" sy="100000" kx="0" ky="0" algn="b" rotWithShape="0" blurRad="12700" dist="12700" dir="5400000">
                    <a:srgbClr val="FFFFFF">
                      <a:alpha val="25000"/>
                    </a:srgbClr>
                  </a:outerShdw>
                </a:effectLst>
                <a:latin typeface="Helvetica Neue Medium"/>
                <a:ea typeface="Helvetica Neue Medium"/>
                <a:cs typeface="Helvetica Neue Medium"/>
                <a:sym typeface="Helvetica Neue Medium"/>
              </a:defRPr>
            </a:lvl1pPr>
          </a:lstStyle>
          <a:p>
            <a:pPr/>
            <a:r>
              <a:t>Random forest and XGboost give the highest accuracy </a:t>
            </a:r>
            <a:endParaRPr sz="1200">
              <a:latin typeface="Times Roman"/>
              <a:ea typeface="Times Roman"/>
              <a:cs typeface="Times Roman"/>
              <a:sym typeface="Times Roman"/>
            </a:endParaRPr>
          </a:p>
        </p:txBody>
      </p:sp>
      <p:pic>
        <p:nvPicPr>
          <p:cNvPr id="164" name="FTtaIdoU0r4HLHiJMb3k94Za4ih4OZCyRwYZDKXhtL9QFl3uaWkwfM2B5MXWNzt7gHgaJlGIhWee1-gJ9qYdesZS_przkQC8qIdLlIaKVH6HadOFywUwyXn3zfSk3j0VdaEFJeONQCU.png" descr="FTtaIdoU0r4HLHiJMb3k94Za4ih4OZCyRwYZDKXhtL9QFl3uaWkwfM2B5MXWNzt7gHgaJlGIhWee1-gJ9qYdesZS_przkQC8qIdLlIaKVH6HadOFywUwyXn3zfSk3j0VdaEFJeONQCU.png"/>
          <p:cNvPicPr>
            <a:picLocks noChangeAspect="1"/>
          </p:cNvPicPr>
          <p:nvPr/>
        </p:nvPicPr>
        <p:blipFill>
          <a:blip r:embed="rId2">
            <a:extLst/>
          </a:blip>
          <a:stretch>
            <a:fillRect/>
          </a:stretch>
        </p:blipFill>
        <p:spPr>
          <a:xfrm>
            <a:off x="3499974" y="1333146"/>
            <a:ext cx="17724369" cy="1217442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Deploying the model"/>
          <p:cNvSpPr txBox="1"/>
          <p:nvPr>
            <p:ph type="title"/>
          </p:nvPr>
        </p:nvSpPr>
        <p:spPr>
          <a:xfrm>
            <a:off x="6182111" y="177081"/>
            <a:ext cx="11174233" cy="1795604"/>
          </a:xfrm>
          <a:prstGeom prst="rect">
            <a:avLst/>
          </a:prstGeom>
          <a:gradFill>
            <a:gsLst>
              <a:gs pos="0">
                <a:schemeClr val="accent4">
                  <a:hueOff val="-903206"/>
                  <a:satOff val="-17119"/>
                  <a:lumOff val="-2084"/>
                </a:schemeClr>
              </a:gs>
              <a:gs pos="100000">
                <a:schemeClr val="accent4"/>
              </a:gs>
            </a:gsLst>
            <a:path>
              <a:fillToRect l="50000" t="-894" r="50000" b="100894"/>
            </a:path>
          </a:gradFill>
          <a:effectLst>
            <a:outerShdw sx="100000" sy="100000" kx="0" ky="0" algn="b" rotWithShape="0" blurRad="1270000" dist="635000" dir="5400000">
              <a:srgbClr val="000000"/>
            </a:outerShdw>
            <a:reflection blurRad="0" stA="54943" stPos="0" endA="0" endPos="40000" dist="0" dir="5400000" fadeDir="5400000" sx="100000" sy="-100000" kx="0" ky="0" algn="bl" rotWithShape="0"/>
          </a:effectLst>
        </p:spPr>
        <p:txBody>
          <a:bodyPr/>
          <a:lstStyle>
            <a:lvl1pPr>
              <a:defRPr b="0" sz="4200">
                <a:solidFill>
                  <a:srgbClr val="000000"/>
                </a:solidFill>
                <a:effectLst>
                  <a:outerShdw sx="100000" sy="100000" kx="0" ky="0" algn="b" rotWithShape="0" blurRad="12700" dist="12700" dir="5400000">
                    <a:srgbClr val="FFFFFF">
                      <a:alpha val="25000"/>
                    </a:srgbClr>
                  </a:outerShdw>
                </a:effectLst>
                <a:latin typeface="Graphik Semibold"/>
                <a:ea typeface="Graphik Semibold"/>
                <a:cs typeface="Graphik Semibold"/>
                <a:sym typeface="Graphik Semibold"/>
              </a:defRPr>
            </a:lvl1pPr>
          </a:lstStyle>
          <a:p>
            <a:pPr/>
            <a:r>
              <a:t>Deploying the model </a:t>
            </a:r>
            <a:endParaRPr sz="1200"/>
          </a:p>
        </p:txBody>
      </p:sp>
      <p:sp>
        <p:nvSpPr>
          <p:cNvPr id="167" name="STEP 1 -"/>
          <p:cNvSpPr txBox="1"/>
          <p:nvPr/>
        </p:nvSpPr>
        <p:spPr>
          <a:xfrm>
            <a:off x="894723" y="3000372"/>
            <a:ext cx="2268704" cy="733828"/>
          </a:xfrm>
          <a:prstGeom prst="rect">
            <a:avLst/>
          </a:prstGeom>
          <a:blipFill>
            <a:blip r:embed="rId2"/>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1 -</a:t>
            </a:r>
          </a:p>
        </p:txBody>
      </p:sp>
      <p:sp>
        <p:nvSpPr>
          <p:cNvPr id="168" name="STEP 2 -"/>
          <p:cNvSpPr txBox="1"/>
          <p:nvPr/>
        </p:nvSpPr>
        <p:spPr>
          <a:xfrm>
            <a:off x="894723" y="4765452"/>
            <a:ext cx="2268704" cy="733829"/>
          </a:xfrm>
          <a:prstGeom prst="rect">
            <a:avLst/>
          </a:prstGeom>
          <a:blipFill>
            <a:blip r:embed="rId3"/>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2 -</a:t>
            </a:r>
          </a:p>
        </p:txBody>
      </p:sp>
      <p:sp>
        <p:nvSpPr>
          <p:cNvPr id="169" name="STEP 3 -"/>
          <p:cNvSpPr txBox="1"/>
          <p:nvPr/>
        </p:nvSpPr>
        <p:spPr>
          <a:xfrm>
            <a:off x="894723" y="6530533"/>
            <a:ext cx="2268704" cy="733829"/>
          </a:xfrm>
          <a:prstGeom prst="rect">
            <a:avLst/>
          </a:prstGeom>
          <a:blipFill>
            <a:blip r:embed="rId4"/>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3 -</a:t>
            </a:r>
          </a:p>
        </p:txBody>
      </p:sp>
      <p:sp>
        <p:nvSpPr>
          <p:cNvPr id="170" name="STEP 4-"/>
          <p:cNvSpPr txBox="1"/>
          <p:nvPr/>
        </p:nvSpPr>
        <p:spPr>
          <a:xfrm>
            <a:off x="968866" y="8295613"/>
            <a:ext cx="2120418" cy="733829"/>
          </a:xfrm>
          <a:prstGeom prst="rect">
            <a:avLst/>
          </a:prstGeom>
          <a:blipFill>
            <a:blip r:embed="rId5"/>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4-</a:t>
            </a:r>
          </a:p>
        </p:txBody>
      </p:sp>
      <p:sp>
        <p:nvSpPr>
          <p:cNvPr id="171" name="STEP 5 -"/>
          <p:cNvSpPr txBox="1"/>
          <p:nvPr/>
        </p:nvSpPr>
        <p:spPr>
          <a:xfrm>
            <a:off x="894723" y="10060694"/>
            <a:ext cx="2268704" cy="733829"/>
          </a:xfrm>
          <a:prstGeom prst="rect">
            <a:avLst/>
          </a:prstGeom>
          <a:blipFill>
            <a:blip r:embed="rId6"/>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5 -</a:t>
            </a:r>
          </a:p>
        </p:txBody>
      </p:sp>
      <p:sp>
        <p:nvSpPr>
          <p:cNvPr id="172" name="STEP 6 -"/>
          <p:cNvSpPr txBox="1"/>
          <p:nvPr/>
        </p:nvSpPr>
        <p:spPr>
          <a:xfrm>
            <a:off x="894723" y="11825775"/>
            <a:ext cx="2268704" cy="733828"/>
          </a:xfrm>
          <a:prstGeom prst="rect">
            <a:avLst/>
          </a:prstGeom>
          <a:blipFill>
            <a:blip r:embed="rId7"/>
          </a:blip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FFFFF"/>
                </a:solidFill>
                <a:effectLst>
                  <a:outerShdw sx="100000" sy="100000" kx="0" ky="0" algn="b" rotWithShape="0" blurRad="38100" dist="12700" dir="5400000">
                    <a:srgbClr val="000000">
                      <a:alpha val="80000"/>
                    </a:srgbClr>
                  </a:outerShdw>
                </a:effectLst>
              </a:defRPr>
            </a:lvl1pPr>
          </a:lstStyle>
          <a:p>
            <a:pPr/>
            <a:r>
              <a:t>STEP 6 -</a:t>
            </a:r>
          </a:p>
        </p:txBody>
      </p:sp>
      <p:sp>
        <p:nvSpPr>
          <p:cNvPr id="173" name="The trained and tested model, using XGBoost, is deployed using Flask framework and AWS."/>
          <p:cNvSpPr txBox="1"/>
          <p:nvPr/>
        </p:nvSpPr>
        <p:spPr>
          <a:xfrm>
            <a:off x="3535173" y="3033561"/>
            <a:ext cx="19674524" cy="12909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latin typeface="Graphik Semibold"/>
                <a:ea typeface="Graphik Semibold"/>
                <a:cs typeface="Graphik Semibold"/>
                <a:sym typeface="Graphik Semibold"/>
              </a:defRPr>
            </a:pPr>
            <a:r>
              <a:t>The trained and tested model, using XGBoost, is deployed using </a:t>
            </a:r>
            <a:r>
              <a:rPr>
                <a:solidFill>
                  <a:srgbClr val="FF9300"/>
                </a:solidFill>
              </a:rPr>
              <a:t>Flask framework</a:t>
            </a:r>
            <a:r>
              <a:t> and </a:t>
            </a:r>
            <a:r>
              <a:rPr>
                <a:solidFill>
                  <a:srgbClr val="FF9300"/>
                </a:solidFill>
              </a:rPr>
              <a:t>AWS</a:t>
            </a:r>
            <a:r>
              <a:t>. </a:t>
            </a:r>
          </a:p>
        </p:txBody>
      </p:sp>
      <p:sp>
        <p:nvSpPr>
          <p:cNvPr id="174" name="A template html file is made to take the user inputs and give them the predicted results."/>
          <p:cNvSpPr txBox="1"/>
          <p:nvPr/>
        </p:nvSpPr>
        <p:spPr>
          <a:xfrm>
            <a:off x="3735237" y="4723407"/>
            <a:ext cx="18795303" cy="2040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3500">
                <a:latin typeface="Graphik Semibold"/>
                <a:ea typeface="Graphik Semibold"/>
                <a:cs typeface="Graphik Semibold"/>
                <a:sym typeface="Graphik Semibold"/>
              </a:defRPr>
            </a:lvl1pPr>
          </a:lstStyle>
          <a:p>
            <a:pPr/>
            <a:r>
              <a:t>A template html file is made to take the user inputs and give them the predicted results.</a:t>
            </a:r>
          </a:p>
        </p:txBody>
      </p:sp>
      <p:sp>
        <p:nvSpPr>
          <p:cNvPr id="175" name="Using the flask framework, we create an API using which we create user interface."/>
          <p:cNvSpPr txBox="1"/>
          <p:nvPr/>
        </p:nvSpPr>
        <p:spPr>
          <a:xfrm>
            <a:off x="3668680" y="6410264"/>
            <a:ext cx="17742282" cy="2040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5900"/>
              </a:spcBef>
              <a:defRPr sz="3500">
                <a:latin typeface="Graphik Semibold"/>
                <a:ea typeface="Graphik Semibold"/>
                <a:cs typeface="Graphik Semibold"/>
                <a:sym typeface="Graphik Semibold"/>
              </a:defRPr>
            </a:pPr>
            <a:r>
              <a:t>Using the </a:t>
            </a:r>
            <a:r>
              <a:rPr>
                <a:solidFill>
                  <a:srgbClr val="FF9300"/>
                </a:solidFill>
              </a:rPr>
              <a:t>flask framework</a:t>
            </a:r>
            <a:r>
              <a:t>, we create an </a:t>
            </a:r>
            <a:r>
              <a:rPr>
                <a:solidFill>
                  <a:srgbClr val="FF9300"/>
                </a:solidFill>
              </a:rPr>
              <a:t>API</a:t>
            </a:r>
            <a:r>
              <a:t> using which we create user interface. </a:t>
            </a:r>
          </a:p>
        </p:txBody>
      </p:sp>
      <p:sp>
        <p:nvSpPr>
          <p:cNvPr id="176" name="The inputs taken are modified and feeded to the trained XGBoost model."/>
          <p:cNvSpPr txBox="1"/>
          <p:nvPr/>
        </p:nvSpPr>
        <p:spPr>
          <a:xfrm>
            <a:off x="3375094" y="8017050"/>
            <a:ext cx="15714918" cy="12909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atin typeface="Graphik Semibold"/>
                <a:ea typeface="Graphik Semibold"/>
                <a:cs typeface="Graphik Semibold"/>
                <a:sym typeface="Graphik Semibold"/>
              </a:defRPr>
            </a:lvl1pPr>
          </a:lstStyle>
          <a:p>
            <a:pPr/>
            <a:r>
              <a:t>The inputs taken are modified and feeded to the trained XGBoost model. </a:t>
            </a:r>
          </a:p>
        </p:txBody>
      </p:sp>
      <p:sp>
        <p:nvSpPr>
          <p:cNvPr id="177" name="The model predicts whether the transaction is fraudulent or not, and accordingly informs the user (this works on a local IP address and is accessible by only us)."/>
          <p:cNvSpPr txBox="1"/>
          <p:nvPr/>
        </p:nvSpPr>
        <p:spPr>
          <a:xfrm>
            <a:off x="3699831" y="9730951"/>
            <a:ext cx="19345207" cy="18878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3500">
                <a:latin typeface="Graphik Semibold"/>
                <a:ea typeface="Graphik Semibold"/>
                <a:cs typeface="Graphik Semibold"/>
                <a:sym typeface="Graphik Semibold"/>
              </a:defRPr>
            </a:pPr>
            <a:r>
              <a:t>The </a:t>
            </a:r>
            <a:r>
              <a:rPr>
                <a:solidFill>
                  <a:srgbClr val="FF9300"/>
                </a:solidFill>
              </a:rPr>
              <a:t>model predicts</a:t>
            </a:r>
            <a:r>
              <a:t> whether the transaction is fraudulent or not, and accordingly informs the user (this works on a local IP address and is accessible by only us).</a:t>
            </a:r>
          </a:p>
        </p:txBody>
      </p:sp>
      <p:sp>
        <p:nvSpPr>
          <p:cNvPr id="178" name="Hence, to make our model accessible to all, the API created is deployed using AWS."/>
          <p:cNvSpPr txBox="1"/>
          <p:nvPr/>
        </p:nvSpPr>
        <p:spPr>
          <a:xfrm>
            <a:off x="3518217" y="11780302"/>
            <a:ext cx="17895190" cy="2040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5900"/>
              </a:spcBef>
              <a:defRPr sz="3500">
                <a:latin typeface="Graphik Semibold"/>
                <a:ea typeface="Graphik Semibold"/>
                <a:cs typeface="Graphik Semibold"/>
                <a:sym typeface="Graphik Semibold"/>
              </a:defRPr>
            </a:pPr>
            <a:r>
              <a:t>Hence, to make our model</a:t>
            </a:r>
            <a:r>
              <a:rPr>
                <a:solidFill>
                  <a:srgbClr val="FF9300"/>
                </a:solidFill>
              </a:rPr>
              <a:t> accessible to all</a:t>
            </a:r>
            <a:r>
              <a:t>, the API created is </a:t>
            </a:r>
            <a:r>
              <a:rPr>
                <a:solidFill>
                  <a:srgbClr val="FF9300"/>
                </a:solidFill>
              </a:rPr>
              <a:t>deployed using AWS.</a:t>
            </a:r>
            <a:endParaRPr>
              <a:solidFill>
                <a:srgbClr val="FF9300"/>
              </a:solidFill>
            </a:endParaR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